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7" r:id="rId2"/>
    <p:sldId id="258" r:id="rId3"/>
    <p:sldId id="259" r:id="rId4"/>
    <p:sldId id="300" r:id="rId5"/>
    <p:sldId id="268" r:id="rId6"/>
    <p:sldId id="269" r:id="rId7"/>
    <p:sldId id="296" r:id="rId8"/>
    <p:sldId id="261" r:id="rId9"/>
    <p:sldId id="271" r:id="rId10"/>
    <p:sldId id="287" r:id="rId11"/>
    <p:sldId id="260" r:id="rId12"/>
    <p:sldId id="292" r:id="rId13"/>
    <p:sldId id="273" r:id="rId14"/>
    <p:sldId id="270" r:id="rId15"/>
    <p:sldId id="282" r:id="rId16"/>
    <p:sldId id="280" r:id="rId17"/>
    <p:sldId id="279" r:id="rId18"/>
    <p:sldId id="286" r:id="rId19"/>
    <p:sldId id="297" r:id="rId20"/>
    <p:sldId id="285" r:id="rId21"/>
    <p:sldId id="299" r:id="rId22"/>
    <p:sldId id="290" r:id="rId23"/>
    <p:sldId id="294" r:id="rId24"/>
    <p:sldId id="274" r:id="rId25"/>
    <p:sldId id="264" r:id="rId26"/>
    <p:sldId id="275" r:id="rId27"/>
    <p:sldId id="276" r:id="rId28"/>
    <p:sldId id="265" r:id="rId29"/>
    <p:sldId id="263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9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E6CCB8-E60E-45FE-A7AF-291F0335EC38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9D66C158-A830-4717-895E-07398B608192}">
      <dgm:prSet phldrT="[Text]" custT="1"/>
      <dgm:spPr/>
      <dgm:t>
        <a:bodyPr/>
        <a:lstStyle/>
        <a:p>
          <a:r>
            <a:rPr lang="en-US" sz="1600" dirty="0"/>
            <a:t>US Population 300 M</a:t>
          </a:r>
        </a:p>
      </dgm:t>
    </dgm:pt>
    <dgm:pt modelId="{E54E4C7D-3D6E-465D-B023-74E6AA0DF494}" type="parTrans" cxnId="{DE5A2AAE-6F98-4D87-860E-2552B0440FA2}">
      <dgm:prSet/>
      <dgm:spPr/>
      <dgm:t>
        <a:bodyPr/>
        <a:lstStyle/>
        <a:p>
          <a:endParaRPr lang="en-US"/>
        </a:p>
      </dgm:t>
    </dgm:pt>
    <dgm:pt modelId="{F3D5E43C-045E-40BF-B42C-7A0562C869D7}" type="sibTrans" cxnId="{DE5A2AAE-6F98-4D87-860E-2552B0440FA2}">
      <dgm:prSet/>
      <dgm:spPr/>
      <dgm:t>
        <a:bodyPr/>
        <a:lstStyle/>
        <a:p>
          <a:endParaRPr lang="en-US"/>
        </a:p>
      </dgm:t>
    </dgm:pt>
    <dgm:pt modelId="{2EBD938A-E38B-4460-88BF-99FA91EB6EC7}">
      <dgm:prSet phldrT="[Text]" custT="1"/>
      <dgm:spPr/>
      <dgm:t>
        <a:bodyPr/>
        <a:lstStyle/>
        <a:p>
          <a:r>
            <a:rPr lang="en-US" sz="1600" dirty="0"/>
            <a:t>Internet users 293 M*</a:t>
          </a:r>
        </a:p>
      </dgm:t>
    </dgm:pt>
    <dgm:pt modelId="{58C3F0A0-ECDB-45E9-ADF6-97C91C9BECE8}" type="parTrans" cxnId="{11F74C61-709E-4007-888D-6F197372B561}">
      <dgm:prSet/>
      <dgm:spPr/>
      <dgm:t>
        <a:bodyPr/>
        <a:lstStyle/>
        <a:p>
          <a:endParaRPr lang="en-US"/>
        </a:p>
      </dgm:t>
    </dgm:pt>
    <dgm:pt modelId="{5971F62C-0389-4336-AE37-DABF51D197CB}" type="sibTrans" cxnId="{11F74C61-709E-4007-888D-6F197372B561}">
      <dgm:prSet/>
      <dgm:spPr/>
      <dgm:t>
        <a:bodyPr/>
        <a:lstStyle/>
        <a:p>
          <a:endParaRPr lang="en-US"/>
        </a:p>
      </dgm:t>
    </dgm:pt>
    <dgm:pt modelId="{31C5B12C-4C1F-4688-B57E-F22E797C8E37}">
      <dgm:prSet phldrT="[Text]" custT="1"/>
      <dgm:spPr/>
      <dgm:t>
        <a:bodyPr/>
        <a:lstStyle/>
        <a:p>
          <a:r>
            <a:rPr lang="en-US" sz="1600" dirty="0"/>
            <a:t>Facebook users 169 M*</a:t>
          </a:r>
        </a:p>
      </dgm:t>
    </dgm:pt>
    <dgm:pt modelId="{FE8A0B7E-2E2F-4D0A-8791-B2316C645802}" type="parTrans" cxnId="{6D4D1C09-3B3B-457C-997C-91E0DA621B32}">
      <dgm:prSet/>
      <dgm:spPr/>
      <dgm:t>
        <a:bodyPr/>
        <a:lstStyle/>
        <a:p>
          <a:endParaRPr lang="en-US"/>
        </a:p>
      </dgm:t>
    </dgm:pt>
    <dgm:pt modelId="{D7C0F7E5-F2DC-4599-ACC2-7FB460B2273F}" type="sibTrans" cxnId="{6D4D1C09-3B3B-457C-997C-91E0DA621B32}">
      <dgm:prSet/>
      <dgm:spPr/>
      <dgm:t>
        <a:bodyPr/>
        <a:lstStyle/>
        <a:p>
          <a:endParaRPr lang="en-US"/>
        </a:p>
      </dgm:t>
    </dgm:pt>
    <dgm:pt modelId="{CCC5A5B0-730C-4545-9F88-B80AB2B6CA67}">
      <dgm:prSet custT="1"/>
      <dgm:spPr/>
      <dgm:t>
        <a:bodyPr anchor="t"/>
        <a:lstStyle/>
        <a:p>
          <a:pPr algn="ctr"/>
          <a:r>
            <a:rPr lang="en-US" sz="1200" dirty="0"/>
            <a:t>Paid Music Subscribers </a:t>
          </a:r>
        </a:p>
        <a:p>
          <a:pPr algn="ctr"/>
          <a:r>
            <a:rPr lang="en-US" sz="1200" dirty="0"/>
            <a:t>61 M*</a:t>
          </a:r>
        </a:p>
      </dgm:t>
    </dgm:pt>
    <dgm:pt modelId="{B10DCD13-5CC3-4703-9A90-9F8E9F52744A}" type="parTrans" cxnId="{8AC73862-FE49-468D-9AE2-3F51D75FF72B}">
      <dgm:prSet/>
      <dgm:spPr/>
      <dgm:t>
        <a:bodyPr/>
        <a:lstStyle/>
        <a:p>
          <a:endParaRPr lang="en-US"/>
        </a:p>
      </dgm:t>
    </dgm:pt>
    <dgm:pt modelId="{E7A77A10-1802-4B2A-B5BC-604B22B3394F}" type="sibTrans" cxnId="{8AC73862-FE49-468D-9AE2-3F51D75FF72B}">
      <dgm:prSet/>
      <dgm:spPr/>
      <dgm:t>
        <a:bodyPr/>
        <a:lstStyle/>
        <a:p>
          <a:endParaRPr lang="en-US"/>
        </a:p>
      </dgm:t>
    </dgm:pt>
    <dgm:pt modelId="{9CE11F3B-98E9-43DB-AFEC-F0884701650A}" type="pres">
      <dgm:prSet presAssocID="{6CE6CCB8-E60E-45FE-A7AF-291F0335EC38}" presName="Name0" presStyleCnt="0">
        <dgm:presLayoutVars>
          <dgm:dir/>
          <dgm:animLvl val="lvl"/>
          <dgm:resizeHandles val="exact"/>
        </dgm:presLayoutVars>
      </dgm:prSet>
      <dgm:spPr/>
    </dgm:pt>
    <dgm:pt modelId="{24B6B840-6761-47D1-AF77-369EFAA21FC5}" type="pres">
      <dgm:prSet presAssocID="{9D66C158-A830-4717-895E-07398B608192}" presName="Name8" presStyleCnt="0"/>
      <dgm:spPr/>
    </dgm:pt>
    <dgm:pt modelId="{2FC2E918-305C-49D7-A279-EC829AE180B0}" type="pres">
      <dgm:prSet presAssocID="{9D66C158-A830-4717-895E-07398B608192}" presName="level" presStyleLbl="node1" presStyleIdx="0" presStyleCnt="4" custLinFactNeighborX="-1012" custLinFactNeighborY="1034">
        <dgm:presLayoutVars>
          <dgm:chMax val="1"/>
          <dgm:bulletEnabled val="1"/>
        </dgm:presLayoutVars>
      </dgm:prSet>
      <dgm:spPr/>
    </dgm:pt>
    <dgm:pt modelId="{2C8B1A64-76A3-47E7-8B50-EC6E790D7CDB}" type="pres">
      <dgm:prSet presAssocID="{9D66C158-A830-4717-895E-07398B60819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7EB35D3-4077-42D1-A1BD-AE186C384E50}" type="pres">
      <dgm:prSet presAssocID="{2EBD938A-E38B-4460-88BF-99FA91EB6EC7}" presName="Name8" presStyleCnt="0"/>
      <dgm:spPr/>
    </dgm:pt>
    <dgm:pt modelId="{0250BBDA-9BB7-4DCA-B7F4-0742B4152EBE}" type="pres">
      <dgm:prSet presAssocID="{2EBD938A-E38B-4460-88BF-99FA91EB6EC7}" presName="level" presStyleLbl="node1" presStyleIdx="1" presStyleCnt="4">
        <dgm:presLayoutVars>
          <dgm:chMax val="1"/>
          <dgm:bulletEnabled val="1"/>
        </dgm:presLayoutVars>
      </dgm:prSet>
      <dgm:spPr/>
    </dgm:pt>
    <dgm:pt modelId="{D0127673-1EE7-4210-AA4E-BAAE8A8D7787}" type="pres">
      <dgm:prSet presAssocID="{2EBD938A-E38B-4460-88BF-99FA91EB6EC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4022878-62BD-4F51-849B-5A6B2CCF440B}" type="pres">
      <dgm:prSet presAssocID="{31C5B12C-4C1F-4688-B57E-F22E797C8E37}" presName="Name8" presStyleCnt="0"/>
      <dgm:spPr/>
    </dgm:pt>
    <dgm:pt modelId="{26AB2B6C-5177-44DF-B731-82F1F5177A85}" type="pres">
      <dgm:prSet presAssocID="{31C5B12C-4C1F-4688-B57E-F22E797C8E37}" presName="level" presStyleLbl="node1" presStyleIdx="2" presStyleCnt="4">
        <dgm:presLayoutVars>
          <dgm:chMax val="1"/>
          <dgm:bulletEnabled val="1"/>
        </dgm:presLayoutVars>
      </dgm:prSet>
      <dgm:spPr/>
    </dgm:pt>
    <dgm:pt modelId="{69AF5F8F-E046-4C19-9D63-9C217097054B}" type="pres">
      <dgm:prSet presAssocID="{31C5B12C-4C1F-4688-B57E-F22E797C8E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84B513E-3E29-4A26-A59B-58CE1B108074}" type="pres">
      <dgm:prSet presAssocID="{CCC5A5B0-730C-4545-9F88-B80AB2B6CA67}" presName="Name8" presStyleCnt="0"/>
      <dgm:spPr/>
    </dgm:pt>
    <dgm:pt modelId="{A5423DB0-D162-44F4-8710-FAAA4644F6AD}" type="pres">
      <dgm:prSet presAssocID="{CCC5A5B0-730C-4545-9F88-B80AB2B6CA67}" presName="level" presStyleLbl="node1" presStyleIdx="3" presStyleCnt="4" custScaleX="97090">
        <dgm:presLayoutVars>
          <dgm:chMax val="1"/>
          <dgm:bulletEnabled val="1"/>
        </dgm:presLayoutVars>
      </dgm:prSet>
      <dgm:spPr/>
    </dgm:pt>
    <dgm:pt modelId="{CFD64F4C-333C-4A43-83E8-157BAA64192D}" type="pres">
      <dgm:prSet presAssocID="{CCC5A5B0-730C-4545-9F88-B80AB2B6CA67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D4D1C09-3B3B-457C-997C-91E0DA621B32}" srcId="{6CE6CCB8-E60E-45FE-A7AF-291F0335EC38}" destId="{31C5B12C-4C1F-4688-B57E-F22E797C8E37}" srcOrd="2" destOrd="0" parTransId="{FE8A0B7E-2E2F-4D0A-8791-B2316C645802}" sibTransId="{D7C0F7E5-F2DC-4599-ACC2-7FB460B2273F}"/>
    <dgm:cxn modelId="{01FD9A0E-250C-4588-ACA4-891CB3E592B7}" type="presOf" srcId="{2EBD938A-E38B-4460-88BF-99FA91EB6EC7}" destId="{D0127673-1EE7-4210-AA4E-BAAE8A8D7787}" srcOrd="1" destOrd="0" presId="urn:microsoft.com/office/officeart/2005/8/layout/pyramid3"/>
    <dgm:cxn modelId="{BA5C6E20-CCAD-4977-9385-932FFCD98FAA}" type="presOf" srcId="{31C5B12C-4C1F-4688-B57E-F22E797C8E37}" destId="{69AF5F8F-E046-4C19-9D63-9C217097054B}" srcOrd="1" destOrd="0" presId="urn:microsoft.com/office/officeart/2005/8/layout/pyramid3"/>
    <dgm:cxn modelId="{11F74C61-709E-4007-888D-6F197372B561}" srcId="{6CE6CCB8-E60E-45FE-A7AF-291F0335EC38}" destId="{2EBD938A-E38B-4460-88BF-99FA91EB6EC7}" srcOrd="1" destOrd="0" parTransId="{58C3F0A0-ECDB-45E9-ADF6-97C91C9BECE8}" sibTransId="{5971F62C-0389-4336-AE37-DABF51D197CB}"/>
    <dgm:cxn modelId="{8AC73862-FE49-468D-9AE2-3F51D75FF72B}" srcId="{6CE6CCB8-E60E-45FE-A7AF-291F0335EC38}" destId="{CCC5A5B0-730C-4545-9F88-B80AB2B6CA67}" srcOrd="3" destOrd="0" parTransId="{B10DCD13-5CC3-4703-9A90-9F8E9F52744A}" sibTransId="{E7A77A10-1802-4B2A-B5BC-604B22B3394F}"/>
    <dgm:cxn modelId="{48086C49-C82D-44F4-9832-446EBD9F6DA8}" type="presOf" srcId="{31C5B12C-4C1F-4688-B57E-F22E797C8E37}" destId="{26AB2B6C-5177-44DF-B731-82F1F5177A85}" srcOrd="0" destOrd="0" presId="urn:microsoft.com/office/officeart/2005/8/layout/pyramid3"/>
    <dgm:cxn modelId="{D3987E50-7DEF-4D31-8E22-9C3940AD3A20}" type="presOf" srcId="{CCC5A5B0-730C-4545-9F88-B80AB2B6CA67}" destId="{A5423DB0-D162-44F4-8710-FAAA4644F6AD}" srcOrd="0" destOrd="0" presId="urn:microsoft.com/office/officeart/2005/8/layout/pyramid3"/>
    <dgm:cxn modelId="{44ACDC5A-90D7-4153-901B-2D2715550426}" type="presOf" srcId="{9D66C158-A830-4717-895E-07398B608192}" destId="{2FC2E918-305C-49D7-A279-EC829AE180B0}" srcOrd="0" destOrd="0" presId="urn:microsoft.com/office/officeart/2005/8/layout/pyramid3"/>
    <dgm:cxn modelId="{947D2783-0989-4D9D-89F1-4699D2FA8E1C}" type="presOf" srcId="{6CE6CCB8-E60E-45FE-A7AF-291F0335EC38}" destId="{9CE11F3B-98E9-43DB-AFEC-F0884701650A}" srcOrd="0" destOrd="0" presId="urn:microsoft.com/office/officeart/2005/8/layout/pyramid3"/>
    <dgm:cxn modelId="{DE5A2AAE-6F98-4D87-860E-2552B0440FA2}" srcId="{6CE6CCB8-E60E-45FE-A7AF-291F0335EC38}" destId="{9D66C158-A830-4717-895E-07398B608192}" srcOrd="0" destOrd="0" parTransId="{E54E4C7D-3D6E-465D-B023-74E6AA0DF494}" sibTransId="{F3D5E43C-045E-40BF-B42C-7A0562C869D7}"/>
    <dgm:cxn modelId="{5117CFB1-1D50-4E76-A137-F0537F3A0FF7}" type="presOf" srcId="{CCC5A5B0-730C-4545-9F88-B80AB2B6CA67}" destId="{CFD64F4C-333C-4A43-83E8-157BAA64192D}" srcOrd="1" destOrd="0" presId="urn:microsoft.com/office/officeart/2005/8/layout/pyramid3"/>
    <dgm:cxn modelId="{2B7773B2-2484-4D73-A781-8693C1CF4703}" type="presOf" srcId="{9D66C158-A830-4717-895E-07398B608192}" destId="{2C8B1A64-76A3-47E7-8B50-EC6E790D7CDB}" srcOrd="1" destOrd="0" presId="urn:microsoft.com/office/officeart/2005/8/layout/pyramid3"/>
    <dgm:cxn modelId="{4076FAC7-C7EA-4DCB-81B3-34B3F3436B99}" type="presOf" srcId="{2EBD938A-E38B-4460-88BF-99FA91EB6EC7}" destId="{0250BBDA-9BB7-4DCA-B7F4-0742B4152EBE}" srcOrd="0" destOrd="0" presId="urn:microsoft.com/office/officeart/2005/8/layout/pyramid3"/>
    <dgm:cxn modelId="{5FE310D8-ACD4-4D05-A9DB-A74CFB35283D}" type="presParOf" srcId="{9CE11F3B-98E9-43DB-AFEC-F0884701650A}" destId="{24B6B840-6761-47D1-AF77-369EFAA21FC5}" srcOrd="0" destOrd="0" presId="urn:microsoft.com/office/officeart/2005/8/layout/pyramid3"/>
    <dgm:cxn modelId="{630295CF-08CA-4D44-B12A-8586CC2F7080}" type="presParOf" srcId="{24B6B840-6761-47D1-AF77-369EFAA21FC5}" destId="{2FC2E918-305C-49D7-A279-EC829AE180B0}" srcOrd="0" destOrd="0" presId="urn:microsoft.com/office/officeart/2005/8/layout/pyramid3"/>
    <dgm:cxn modelId="{5F6D7DF7-ECD0-4CFA-824A-8B07C2AEF9BC}" type="presParOf" srcId="{24B6B840-6761-47D1-AF77-369EFAA21FC5}" destId="{2C8B1A64-76A3-47E7-8B50-EC6E790D7CDB}" srcOrd="1" destOrd="0" presId="urn:microsoft.com/office/officeart/2005/8/layout/pyramid3"/>
    <dgm:cxn modelId="{F0A1F5EA-1A12-430A-A26C-DBF88553AB54}" type="presParOf" srcId="{9CE11F3B-98E9-43DB-AFEC-F0884701650A}" destId="{E7EB35D3-4077-42D1-A1BD-AE186C384E50}" srcOrd="1" destOrd="0" presId="urn:microsoft.com/office/officeart/2005/8/layout/pyramid3"/>
    <dgm:cxn modelId="{A7E5E2C8-E140-4796-A377-9350D315DF74}" type="presParOf" srcId="{E7EB35D3-4077-42D1-A1BD-AE186C384E50}" destId="{0250BBDA-9BB7-4DCA-B7F4-0742B4152EBE}" srcOrd="0" destOrd="0" presId="urn:microsoft.com/office/officeart/2005/8/layout/pyramid3"/>
    <dgm:cxn modelId="{542B9FE3-632B-4909-86C1-BFBFFD1EA625}" type="presParOf" srcId="{E7EB35D3-4077-42D1-A1BD-AE186C384E50}" destId="{D0127673-1EE7-4210-AA4E-BAAE8A8D7787}" srcOrd="1" destOrd="0" presId="urn:microsoft.com/office/officeart/2005/8/layout/pyramid3"/>
    <dgm:cxn modelId="{28E74529-16AB-48D0-9DBF-1AE32FF2C456}" type="presParOf" srcId="{9CE11F3B-98E9-43DB-AFEC-F0884701650A}" destId="{84022878-62BD-4F51-849B-5A6B2CCF440B}" srcOrd="2" destOrd="0" presId="urn:microsoft.com/office/officeart/2005/8/layout/pyramid3"/>
    <dgm:cxn modelId="{0A718C56-8D90-4484-AF0A-9693CE6E6178}" type="presParOf" srcId="{84022878-62BD-4F51-849B-5A6B2CCF440B}" destId="{26AB2B6C-5177-44DF-B731-82F1F5177A85}" srcOrd="0" destOrd="0" presId="urn:microsoft.com/office/officeart/2005/8/layout/pyramid3"/>
    <dgm:cxn modelId="{A796448B-3494-43B6-896C-4F694DAB4730}" type="presParOf" srcId="{84022878-62BD-4F51-849B-5A6B2CCF440B}" destId="{69AF5F8F-E046-4C19-9D63-9C217097054B}" srcOrd="1" destOrd="0" presId="urn:microsoft.com/office/officeart/2005/8/layout/pyramid3"/>
    <dgm:cxn modelId="{DB038E0A-6688-48F4-9D9E-D18DFDD5D6AC}" type="presParOf" srcId="{9CE11F3B-98E9-43DB-AFEC-F0884701650A}" destId="{384B513E-3E29-4A26-A59B-58CE1B108074}" srcOrd="3" destOrd="0" presId="urn:microsoft.com/office/officeart/2005/8/layout/pyramid3"/>
    <dgm:cxn modelId="{6CD54B9B-13C0-4BF8-A6F0-C236E1EDCF37}" type="presParOf" srcId="{384B513E-3E29-4A26-A59B-58CE1B108074}" destId="{A5423DB0-D162-44F4-8710-FAAA4644F6AD}" srcOrd="0" destOrd="0" presId="urn:microsoft.com/office/officeart/2005/8/layout/pyramid3"/>
    <dgm:cxn modelId="{F903D22D-BC0C-48A1-AB1C-C02D0008F7C2}" type="presParOf" srcId="{384B513E-3E29-4A26-A59B-58CE1B108074}" destId="{CFD64F4C-333C-4A43-83E8-157BAA64192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E22F1E-3C64-430D-936B-E9A9D3A286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AC90E6D-B1EB-4B99-888A-D0BE21EECEAE}">
      <dgm:prSet/>
      <dgm:spPr/>
      <dgm:t>
        <a:bodyPr/>
        <a:lstStyle/>
        <a:p>
          <a:pPr>
            <a:defRPr cap="all"/>
          </a:pPr>
          <a:r>
            <a:rPr lang="en-US" b="1"/>
            <a:t>REVENUE    </a:t>
          </a:r>
          <a:endParaRPr lang="en-US"/>
        </a:p>
      </dgm:t>
    </dgm:pt>
    <dgm:pt modelId="{3EF8229B-95EF-4A42-B22F-025D80031C84}" type="parTrans" cxnId="{69B425EF-1F91-4BAA-B0D1-B12DD1D3B93B}">
      <dgm:prSet/>
      <dgm:spPr/>
      <dgm:t>
        <a:bodyPr/>
        <a:lstStyle/>
        <a:p>
          <a:endParaRPr lang="en-US"/>
        </a:p>
      </dgm:t>
    </dgm:pt>
    <dgm:pt modelId="{734D2D73-4B38-4BDE-AECF-E2E71C4781FA}" type="sibTrans" cxnId="{69B425EF-1F91-4BAA-B0D1-B12DD1D3B93B}">
      <dgm:prSet/>
      <dgm:spPr/>
      <dgm:t>
        <a:bodyPr/>
        <a:lstStyle/>
        <a:p>
          <a:endParaRPr lang="en-US"/>
        </a:p>
      </dgm:t>
    </dgm:pt>
    <dgm:pt modelId="{26DCCA98-B6E6-4EE5-A38C-FBAF00D63D95}">
      <dgm:prSet/>
      <dgm:spPr/>
      <dgm:t>
        <a:bodyPr/>
        <a:lstStyle/>
        <a:p>
          <a:pPr>
            <a:defRPr cap="all"/>
          </a:pPr>
          <a:r>
            <a:rPr lang="en-US" b="1"/>
            <a:t>CUSTOMER SATISFACTION</a:t>
          </a:r>
          <a:endParaRPr lang="en-US"/>
        </a:p>
      </dgm:t>
    </dgm:pt>
    <dgm:pt modelId="{F908B777-9EDE-4C27-B17C-FB39DACB19E0}" type="parTrans" cxnId="{9985A4B2-8A23-4DDF-8131-935BD38558F4}">
      <dgm:prSet/>
      <dgm:spPr/>
      <dgm:t>
        <a:bodyPr/>
        <a:lstStyle/>
        <a:p>
          <a:endParaRPr lang="en-US"/>
        </a:p>
      </dgm:t>
    </dgm:pt>
    <dgm:pt modelId="{B9A82CD3-915E-4A80-8096-B8DF6BC16111}" type="sibTrans" cxnId="{9985A4B2-8A23-4DDF-8131-935BD38558F4}">
      <dgm:prSet/>
      <dgm:spPr/>
      <dgm:t>
        <a:bodyPr/>
        <a:lstStyle/>
        <a:p>
          <a:endParaRPr lang="en-US"/>
        </a:p>
      </dgm:t>
    </dgm:pt>
    <dgm:pt modelId="{C8DEC903-D1CD-4209-B3A2-AEE7C4C6CBAF}" type="pres">
      <dgm:prSet presAssocID="{9DE22F1E-3C64-430D-936B-E9A9D3A286CC}" presName="root" presStyleCnt="0">
        <dgm:presLayoutVars>
          <dgm:dir/>
          <dgm:resizeHandles val="exact"/>
        </dgm:presLayoutVars>
      </dgm:prSet>
      <dgm:spPr/>
    </dgm:pt>
    <dgm:pt modelId="{F2F2C093-C3CE-4B07-8E5E-EA12BF040522}" type="pres">
      <dgm:prSet presAssocID="{DAC90E6D-B1EB-4B99-888A-D0BE21EECEAE}" presName="compNode" presStyleCnt="0"/>
      <dgm:spPr/>
    </dgm:pt>
    <dgm:pt modelId="{507CFBB6-CED1-47DF-8489-AD1E8DED783D}" type="pres">
      <dgm:prSet presAssocID="{DAC90E6D-B1EB-4B99-888A-D0BE21EECEAE}" presName="iconBgRect" presStyleLbl="bgShp" presStyleIdx="0" presStyleCnt="2"/>
      <dgm:spPr/>
    </dgm:pt>
    <dgm:pt modelId="{D380787F-1FF7-4256-8C00-2688F71B0216}" type="pres">
      <dgm:prSet presAssocID="{DAC90E6D-B1EB-4B99-888A-D0BE21EECE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549FAF4-0ABD-483C-A71C-EEB6BFF692D3}" type="pres">
      <dgm:prSet presAssocID="{DAC90E6D-B1EB-4B99-888A-D0BE21EECEAE}" presName="spaceRect" presStyleCnt="0"/>
      <dgm:spPr/>
    </dgm:pt>
    <dgm:pt modelId="{D2E1B96D-9BB2-4247-881A-39E0814AFE7E}" type="pres">
      <dgm:prSet presAssocID="{DAC90E6D-B1EB-4B99-888A-D0BE21EECEAE}" presName="textRect" presStyleLbl="revTx" presStyleIdx="0" presStyleCnt="2">
        <dgm:presLayoutVars>
          <dgm:chMax val="1"/>
          <dgm:chPref val="1"/>
        </dgm:presLayoutVars>
      </dgm:prSet>
      <dgm:spPr/>
    </dgm:pt>
    <dgm:pt modelId="{FD704323-AB91-435E-9C4E-DC9405F27C05}" type="pres">
      <dgm:prSet presAssocID="{734D2D73-4B38-4BDE-AECF-E2E71C4781FA}" presName="sibTrans" presStyleCnt="0"/>
      <dgm:spPr/>
    </dgm:pt>
    <dgm:pt modelId="{244E1272-84CA-4C38-B4AD-8EE69899C9FE}" type="pres">
      <dgm:prSet presAssocID="{26DCCA98-B6E6-4EE5-A38C-FBAF00D63D95}" presName="compNode" presStyleCnt="0"/>
      <dgm:spPr/>
    </dgm:pt>
    <dgm:pt modelId="{0383647C-AC7F-4B58-AC5F-F75C5FEF87EF}" type="pres">
      <dgm:prSet presAssocID="{26DCCA98-B6E6-4EE5-A38C-FBAF00D63D95}" presName="iconBgRect" presStyleLbl="bgShp" presStyleIdx="1" presStyleCnt="2"/>
      <dgm:spPr/>
    </dgm:pt>
    <dgm:pt modelId="{481B711B-3A28-4430-A1EE-45C175326386}" type="pres">
      <dgm:prSet presAssocID="{26DCCA98-B6E6-4EE5-A38C-FBAF00D63D9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F76A8FF7-546B-4B44-B51A-9847727D66D7}" type="pres">
      <dgm:prSet presAssocID="{26DCCA98-B6E6-4EE5-A38C-FBAF00D63D95}" presName="spaceRect" presStyleCnt="0"/>
      <dgm:spPr/>
    </dgm:pt>
    <dgm:pt modelId="{A16AC0CB-3854-4E2C-89CA-BF12FF62F13B}" type="pres">
      <dgm:prSet presAssocID="{26DCCA98-B6E6-4EE5-A38C-FBAF00D63D9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8E61607-F02E-43BA-8564-28D3B96C8687}" type="presOf" srcId="{26DCCA98-B6E6-4EE5-A38C-FBAF00D63D95}" destId="{A16AC0CB-3854-4E2C-89CA-BF12FF62F13B}" srcOrd="0" destOrd="0" presId="urn:microsoft.com/office/officeart/2018/5/layout/IconCircleLabelList"/>
    <dgm:cxn modelId="{5EF98152-A668-4CA8-9231-9B485265D862}" type="presOf" srcId="{9DE22F1E-3C64-430D-936B-E9A9D3A286CC}" destId="{C8DEC903-D1CD-4209-B3A2-AEE7C4C6CBAF}" srcOrd="0" destOrd="0" presId="urn:microsoft.com/office/officeart/2018/5/layout/IconCircleLabelList"/>
    <dgm:cxn modelId="{909ACE74-A358-437A-883F-4C95B12B1E96}" type="presOf" srcId="{DAC90E6D-B1EB-4B99-888A-D0BE21EECEAE}" destId="{D2E1B96D-9BB2-4247-881A-39E0814AFE7E}" srcOrd="0" destOrd="0" presId="urn:microsoft.com/office/officeart/2018/5/layout/IconCircleLabelList"/>
    <dgm:cxn modelId="{9985A4B2-8A23-4DDF-8131-935BD38558F4}" srcId="{9DE22F1E-3C64-430D-936B-E9A9D3A286CC}" destId="{26DCCA98-B6E6-4EE5-A38C-FBAF00D63D95}" srcOrd="1" destOrd="0" parTransId="{F908B777-9EDE-4C27-B17C-FB39DACB19E0}" sibTransId="{B9A82CD3-915E-4A80-8096-B8DF6BC16111}"/>
    <dgm:cxn modelId="{69B425EF-1F91-4BAA-B0D1-B12DD1D3B93B}" srcId="{9DE22F1E-3C64-430D-936B-E9A9D3A286CC}" destId="{DAC90E6D-B1EB-4B99-888A-D0BE21EECEAE}" srcOrd="0" destOrd="0" parTransId="{3EF8229B-95EF-4A42-B22F-025D80031C84}" sibTransId="{734D2D73-4B38-4BDE-AECF-E2E71C4781FA}"/>
    <dgm:cxn modelId="{BC8188A7-D641-492C-93B6-25192BCEA4CF}" type="presParOf" srcId="{C8DEC903-D1CD-4209-B3A2-AEE7C4C6CBAF}" destId="{F2F2C093-C3CE-4B07-8E5E-EA12BF040522}" srcOrd="0" destOrd="0" presId="urn:microsoft.com/office/officeart/2018/5/layout/IconCircleLabelList"/>
    <dgm:cxn modelId="{B9E378F0-DEA7-4C44-8548-00537212FEBF}" type="presParOf" srcId="{F2F2C093-C3CE-4B07-8E5E-EA12BF040522}" destId="{507CFBB6-CED1-47DF-8489-AD1E8DED783D}" srcOrd="0" destOrd="0" presId="urn:microsoft.com/office/officeart/2018/5/layout/IconCircleLabelList"/>
    <dgm:cxn modelId="{0CBE7AFB-7CF5-469C-8347-64C6E65E8D01}" type="presParOf" srcId="{F2F2C093-C3CE-4B07-8E5E-EA12BF040522}" destId="{D380787F-1FF7-4256-8C00-2688F71B0216}" srcOrd="1" destOrd="0" presId="urn:microsoft.com/office/officeart/2018/5/layout/IconCircleLabelList"/>
    <dgm:cxn modelId="{8C41021A-E489-40BE-8050-35E936ABFD08}" type="presParOf" srcId="{F2F2C093-C3CE-4B07-8E5E-EA12BF040522}" destId="{F549FAF4-0ABD-483C-A71C-EEB6BFF692D3}" srcOrd="2" destOrd="0" presId="urn:microsoft.com/office/officeart/2018/5/layout/IconCircleLabelList"/>
    <dgm:cxn modelId="{110287AC-3023-4CA9-8073-451F3B5B1582}" type="presParOf" srcId="{F2F2C093-C3CE-4B07-8E5E-EA12BF040522}" destId="{D2E1B96D-9BB2-4247-881A-39E0814AFE7E}" srcOrd="3" destOrd="0" presId="urn:microsoft.com/office/officeart/2018/5/layout/IconCircleLabelList"/>
    <dgm:cxn modelId="{675A548B-FCDA-4EC9-ADC5-6704FD93D244}" type="presParOf" srcId="{C8DEC903-D1CD-4209-B3A2-AEE7C4C6CBAF}" destId="{FD704323-AB91-435E-9C4E-DC9405F27C05}" srcOrd="1" destOrd="0" presId="urn:microsoft.com/office/officeart/2018/5/layout/IconCircleLabelList"/>
    <dgm:cxn modelId="{6F922F41-317F-45A2-9849-261337090BEE}" type="presParOf" srcId="{C8DEC903-D1CD-4209-B3A2-AEE7C4C6CBAF}" destId="{244E1272-84CA-4C38-B4AD-8EE69899C9FE}" srcOrd="2" destOrd="0" presId="urn:microsoft.com/office/officeart/2018/5/layout/IconCircleLabelList"/>
    <dgm:cxn modelId="{66AF0420-0F3A-43FC-A14F-77EE2D67FE95}" type="presParOf" srcId="{244E1272-84CA-4C38-B4AD-8EE69899C9FE}" destId="{0383647C-AC7F-4B58-AC5F-F75C5FEF87EF}" srcOrd="0" destOrd="0" presId="urn:microsoft.com/office/officeart/2018/5/layout/IconCircleLabelList"/>
    <dgm:cxn modelId="{F338050E-CFB4-4FA2-AC41-84C7E6675EC7}" type="presParOf" srcId="{244E1272-84CA-4C38-B4AD-8EE69899C9FE}" destId="{481B711B-3A28-4430-A1EE-45C175326386}" srcOrd="1" destOrd="0" presId="urn:microsoft.com/office/officeart/2018/5/layout/IconCircleLabelList"/>
    <dgm:cxn modelId="{10C28EB6-C381-4FE9-BAE1-286B9FD8495B}" type="presParOf" srcId="{244E1272-84CA-4C38-B4AD-8EE69899C9FE}" destId="{F76A8FF7-546B-4B44-B51A-9847727D66D7}" srcOrd="2" destOrd="0" presId="urn:microsoft.com/office/officeart/2018/5/layout/IconCircleLabelList"/>
    <dgm:cxn modelId="{5733B6D1-FDDE-49A2-9766-AFD7F3834C93}" type="presParOf" srcId="{244E1272-84CA-4C38-B4AD-8EE69899C9FE}" destId="{A16AC0CB-3854-4E2C-89CA-BF12FF62F1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64C3B9-F9B1-4456-B547-43154C45D77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A060CE76-DD58-4084-BF85-A6900153B9DE}">
      <dgm:prSet/>
      <dgm:spPr/>
      <dgm:t>
        <a:bodyPr/>
        <a:lstStyle/>
        <a:p>
          <a:pPr>
            <a:defRPr cap="all"/>
          </a:pPr>
          <a:r>
            <a:rPr lang="en-US" dirty="0"/>
            <a:t>ADVERTISING – on news feed on </a:t>
          </a:r>
          <a:r>
            <a:rPr lang="en-US" dirty="0" err="1"/>
            <a:t>facebook</a:t>
          </a:r>
          <a:r>
            <a:rPr lang="en-US" dirty="0"/>
            <a:t>, BLOGS, PRESS RELEASE, TWEET</a:t>
          </a:r>
        </a:p>
      </dgm:t>
    </dgm:pt>
    <dgm:pt modelId="{93781556-58DB-4BAB-9191-FD36D4E96705}" type="parTrans" cxnId="{848C6626-825D-445B-99ED-24CD7293F472}">
      <dgm:prSet/>
      <dgm:spPr/>
      <dgm:t>
        <a:bodyPr/>
        <a:lstStyle/>
        <a:p>
          <a:endParaRPr lang="en-US"/>
        </a:p>
      </dgm:t>
    </dgm:pt>
    <dgm:pt modelId="{68631CC6-9B96-4FA9-9C72-93EF20E4CDB7}" type="sibTrans" cxnId="{848C6626-825D-445B-99ED-24CD7293F472}">
      <dgm:prSet/>
      <dgm:spPr/>
      <dgm:t>
        <a:bodyPr/>
        <a:lstStyle/>
        <a:p>
          <a:endParaRPr lang="en-US"/>
        </a:p>
      </dgm:t>
    </dgm:pt>
    <dgm:pt modelId="{DF90C1ED-50E8-41C0-9B44-071ECA4FD71A}">
      <dgm:prSet/>
      <dgm:spPr/>
      <dgm:t>
        <a:bodyPr/>
        <a:lstStyle/>
        <a:p>
          <a:pPr>
            <a:defRPr cap="all"/>
          </a:pPr>
          <a:r>
            <a:rPr lang="en-US"/>
            <a:t>Email on facebook related  email ID</a:t>
          </a:r>
        </a:p>
      </dgm:t>
    </dgm:pt>
    <dgm:pt modelId="{A2BDCB02-DC2A-446B-A25D-BEDFA14BD79E}" type="parTrans" cxnId="{B1C3F4B9-5685-4E82-AAA6-BC1B65611924}">
      <dgm:prSet/>
      <dgm:spPr/>
      <dgm:t>
        <a:bodyPr/>
        <a:lstStyle/>
        <a:p>
          <a:endParaRPr lang="en-US"/>
        </a:p>
      </dgm:t>
    </dgm:pt>
    <dgm:pt modelId="{9208B397-FB29-4FCF-8461-DAA423AFBAAD}" type="sibTrans" cxnId="{B1C3F4B9-5685-4E82-AAA6-BC1B65611924}">
      <dgm:prSet/>
      <dgm:spPr/>
      <dgm:t>
        <a:bodyPr/>
        <a:lstStyle/>
        <a:p>
          <a:endParaRPr lang="en-US"/>
        </a:p>
      </dgm:t>
    </dgm:pt>
    <dgm:pt modelId="{6EF58B4E-478B-4C5E-BB8E-06F308D4D2D4}">
      <dgm:prSet/>
      <dgm:spPr/>
      <dgm:t>
        <a:bodyPr/>
        <a:lstStyle/>
        <a:p>
          <a:pPr>
            <a:defRPr cap="all"/>
          </a:pPr>
          <a:r>
            <a:rPr lang="en-US"/>
            <a:t>Notification on facebook</a:t>
          </a:r>
        </a:p>
      </dgm:t>
    </dgm:pt>
    <dgm:pt modelId="{E5EC06E9-53E4-40F4-AD9B-663CBDAF27D8}" type="parTrans" cxnId="{E557845A-4109-42A6-BB9A-AB8EDE87C925}">
      <dgm:prSet/>
      <dgm:spPr/>
      <dgm:t>
        <a:bodyPr/>
        <a:lstStyle/>
        <a:p>
          <a:endParaRPr lang="en-US"/>
        </a:p>
      </dgm:t>
    </dgm:pt>
    <dgm:pt modelId="{CFFF1E0A-FB0C-4E24-97DC-1D08BB1C1659}" type="sibTrans" cxnId="{E557845A-4109-42A6-BB9A-AB8EDE87C925}">
      <dgm:prSet/>
      <dgm:spPr/>
      <dgm:t>
        <a:bodyPr/>
        <a:lstStyle/>
        <a:p>
          <a:endParaRPr lang="en-US"/>
        </a:p>
      </dgm:t>
    </dgm:pt>
    <dgm:pt modelId="{0DAAEEE2-7200-4E71-A99B-1E86E20C5910}" type="pres">
      <dgm:prSet presAssocID="{B564C3B9-F9B1-4456-B547-43154C45D775}" presName="root" presStyleCnt="0">
        <dgm:presLayoutVars>
          <dgm:dir/>
          <dgm:resizeHandles val="exact"/>
        </dgm:presLayoutVars>
      </dgm:prSet>
      <dgm:spPr/>
    </dgm:pt>
    <dgm:pt modelId="{43A7047B-2797-4F52-A21A-9661D97FD5E0}" type="pres">
      <dgm:prSet presAssocID="{A060CE76-DD58-4084-BF85-A6900153B9DE}" presName="compNode" presStyleCnt="0"/>
      <dgm:spPr/>
    </dgm:pt>
    <dgm:pt modelId="{8A4BC26C-09FA-4D52-8BD7-E0101E88AE9E}" type="pres">
      <dgm:prSet presAssocID="{A060CE76-DD58-4084-BF85-A6900153B9DE}" presName="iconBgRect" presStyleLbl="bgShp" presStyleIdx="0" presStyleCnt="3"/>
      <dgm:spPr/>
    </dgm:pt>
    <dgm:pt modelId="{B40AB7F0-9619-40A7-AE40-40D66769B7D1}" type="pres">
      <dgm:prSet presAssocID="{A060CE76-DD58-4084-BF85-A6900153B9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B6097FC7-10F1-478F-A1EA-7090D5C936A2}" type="pres">
      <dgm:prSet presAssocID="{A060CE76-DD58-4084-BF85-A6900153B9DE}" presName="spaceRect" presStyleCnt="0"/>
      <dgm:spPr/>
    </dgm:pt>
    <dgm:pt modelId="{35358EED-E558-405E-9512-26EC30F00F90}" type="pres">
      <dgm:prSet presAssocID="{A060CE76-DD58-4084-BF85-A6900153B9DE}" presName="textRect" presStyleLbl="revTx" presStyleIdx="0" presStyleCnt="3">
        <dgm:presLayoutVars>
          <dgm:chMax val="1"/>
          <dgm:chPref val="1"/>
        </dgm:presLayoutVars>
      </dgm:prSet>
      <dgm:spPr/>
    </dgm:pt>
    <dgm:pt modelId="{AC4B9A70-EE2C-4C9C-A7BF-379FC40DC8B1}" type="pres">
      <dgm:prSet presAssocID="{68631CC6-9B96-4FA9-9C72-93EF20E4CDB7}" presName="sibTrans" presStyleCnt="0"/>
      <dgm:spPr/>
    </dgm:pt>
    <dgm:pt modelId="{83BD5DAE-D29A-4F4F-BE2B-1CB39B9CD362}" type="pres">
      <dgm:prSet presAssocID="{DF90C1ED-50E8-41C0-9B44-071ECA4FD71A}" presName="compNode" presStyleCnt="0"/>
      <dgm:spPr/>
    </dgm:pt>
    <dgm:pt modelId="{7061E509-0FB7-410D-A003-6D10A0C31744}" type="pres">
      <dgm:prSet presAssocID="{DF90C1ED-50E8-41C0-9B44-071ECA4FD71A}" presName="iconBgRect" presStyleLbl="bgShp" presStyleIdx="1" presStyleCnt="3"/>
      <dgm:spPr/>
    </dgm:pt>
    <dgm:pt modelId="{9079DEF7-410B-4C35-882E-EF9882D42BD1}" type="pres">
      <dgm:prSet presAssocID="{DF90C1ED-50E8-41C0-9B44-071ECA4FD7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79B6AC0D-A249-462E-98E7-6703997CDD35}" type="pres">
      <dgm:prSet presAssocID="{DF90C1ED-50E8-41C0-9B44-071ECA4FD71A}" presName="spaceRect" presStyleCnt="0"/>
      <dgm:spPr/>
    </dgm:pt>
    <dgm:pt modelId="{16260187-2F54-4C96-84A4-B9A0638545EC}" type="pres">
      <dgm:prSet presAssocID="{DF90C1ED-50E8-41C0-9B44-071ECA4FD71A}" presName="textRect" presStyleLbl="revTx" presStyleIdx="1" presStyleCnt="3">
        <dgm:presLayoutVars>
          <dgm:chMax val="1"/>
          <dgm:chPref val="1"/>
        </dgm:presLayoutVars>
      </dgm:prSet>
      <dgm:spPr/>
    </dgm:pt>
    <dgm:pt modelId="{80914E80-DE04-4681-AE08-852AE2D1363E}" type="pres">
      <dgm:prSet presAssocID="{9208B397-FB29-4FCF-8461-DAA423AFBAAD}" presName="sibTrans" presStyleCnt="0"/>
      <dgm:spPr/>
    </dgm:pt>
    <dgm:pt modelId="{79395A9D-2732-472C-9F66-0873201C3C5B}" type="pres">
      <dgm:prSet presAssocID="{6EF58B4E-478B-4C5E-BB8E-06F308D4D2D4}" presName="compNode" presStyleCnt="0"/>
      <dgm:spPr/>
    </dgm:pt>
    <dgm:pt modelId="{DAD6693E-3D2C-48C5-9726-CBB0C15599F2}" type="pres">
      <dgm:prSet presAssocID="{6EF58B4E-478B-4C5E-BB8E-06F308D4D2D4}" presName="iconBgRect" presStyleLbl="bgShp" presStyleIdx="2" presStyleCnt="3"/>
      <dgm:spPr/>
    </dgm:pt>
    <dgm:pt modelId="{868F6C25-0459-4503-9332-D383A02F99CC}" type="pres">
      <dgm:prSet presAssocID="{6EF58B4E-478B-4C5E-BB8E-06F308D4D2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A97F2784-428C-406F-94E8-1FC14D6EF67A}" type="pres">
      <dgm:prSet presAssocID="{6EF58B4E-478B-4C5E-BB8E-06F308D4D2D4}" presName="spaceRect" presStyleCnt="0"/>
      <dgm:spPr/>
    </dgm:pt>
    <dgm:pt modelId="{98134101-C5E2-4DB5-B334-52814E93C764}" type="pres">
      <dgm:prSet presAssocID="{6EF58B4E-478B-4C5E-BB8E-06F308D4D2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1FF50D-6BFD-4FD8-A312-355639FFCF38}" type="presOf" srcId="{A060CE76-DD58-4084-BF85-A6900153B9DE}" destId="{35358EED-E558-405E-9512-26EC30F00F90}" srcOrd="0" destOrd="0" presId="urn:microsoft.com/office/officeart/2018/5/layout/IconCircleLabelList"/>
    <dgm:cxn modelId="{848C6626-825D-445B-99ED-24CD7293F472}" srcId="{B564C3B9-F9B1-4456-B547-43154C45D775}" destId="{A060CE76-DD58-4084-BF85-A6900153B9DE}" srcOrd="0" destOrd="0" parTransId="{93781556-58DB-4BAB-9191-FD36D4E96705}" sibTransId="{68631CC6-9B96-4FA9-9C72-93EF20E4CDB7}"/>
    <dgm:cxn modelId="{D84F9336-C3AE-4F50-89D8-0230F6C2C1F7}" type="presOf" srcId="{DF90C1ED-50E8-41C0-9B44-071ECA4FD71A}" destId="{16260187-2F54-4C96-84A4-B9A0638545EC}" srcOrd="0" destOrd="0" presId="urn:microsoft.com/office/officeart/2018/5/layout/IconCircleLabelList"/>
    <dgm:cxn modelId="{E557845A-4109-42A6-BB9A-AB8EDE87C925}" srcId="{B564C3B9-F9B1-4456-B547-43154C45D775}" destId="{6EF58B4E-478B-4C5E-BB8E-06F308D4D2D4}" srcOrd="2" destOrd="0" parTransId="{E5EC06E9-53E4-40F4-AD9B-663CBDAF27D8}" sibTransId="{CFFF1E0A-FB0C-4E24-97DC-1D08BB1C1659}"/>
    <dgm:cxn modelId="{636C6B81-4703-4E39-AB91-2D91122DC855}" type="presOf" srcId="{6EF58B4E-478B-4C5E-BB8E-06F308D4D2D4}" destId="{98134101-C5E2-4DB5-B334-52814E93C764}" srcOrd="0" destOrd="0" presId="urn:microsoft.com/office/officeart/2018/5/layout/IconCircleLabelList"/>
    <dgm:cxn modelId="{BE336B9E-A290-4637-AC86-43BC81D3DBA6}" type="presOf" srcId="{B564C3B9-F9B1-4456-B547-43154C45D775}" destId="{0DAAEEE2-7200-4E71-A99B-1E86E20C5910}" srcOrd="0" destOrd="0" presId="urn:microsoft.com/office/officeart/2018/5/layout/IconCircleLabelList"/>
    <dgm:cxn modelId="{B1C3F4B9-5685-4E82-AAA6-BC1B65611924}" srcId="{B564C3B9-F9B1-4456-B547-43154C45D775}" destId="{DF90C1ED-50E8-41C0-9B44-071ECA4FD71A}" srcOrd="1" destOrd="0" parTransId="{A2BDCB02-DC2A-446B-A25D-BEDFA14BD79E}" sibTransId="{9208B397-FB29-4FCF-8461-DAA423AFBAAD}"/>
    <dgm:cxn modelId="{1D6AB087-E0D6-4862-89D2-B607C9A51DDE}" type="presParOf" srcId="{0DAAEEE2-7200-4E71-A99B-1E86E20C5910}" destId="{43A7047B-2797-4F52-A21A-9661D97FD5E0}" srcOrd="0" destOrd="0" presId="urn:microsoft.com/office/officeart/2018/5/layout/IconCircleLabelList"/>
    <dgm:cxn modelId="{7F135781-C248-47FE-9E83-76CBE4EADD9B}" type="presParOf" srcId="{43A7047B-2797-4F52-A21A-9661D97FD5E0}" destId="{8A4BC26C-09FA-4D52-8BD7-E0101E88AE9E}" srcOrd="0" destOrd="0" presId="urn:microsoft.com/office/officeart/2018/5/layout/IconCircleLabelList"/>
    <dgm:cxn modelId="{51A61421-DFA8-4CB4-B133-D978EF66C728}" type="presParOf" srcId="{43A7047B-2797-4F52-A21A-9661D97FD5E0}" destId="{B40AB7F0-9619-40A7-AE40-40D66769B7D1}" srcOrd="1" destOrd="0" presId="urn:microsoft.com/office/officeart/2018/5/layout/IconCircleLabelList"/>
    <dgm:cxn modelId="{99B8367C-5D08-46A4-9D63-728E46A49692}" type="presParOf" srcId="{43A7047B-2797-4F52-A21A-9661D97FD5E0}" destId="{B6097FC7-10F1-478F-A1EA-7090D5C936A2}" srcOrd="2" destOrd="0" presId="urn:microsoft.com/office/officeart/2018/5/layout/IconCircleLabelList"/>
    <dgm:cxn modelId="{0EF85F5C-0C1A-46CE-A9CC-01E676330035}" type="presParOf" srcId="{43A7047B-2797-4F52-A21A-9661D97FD5E0}" destId="{35358EED-E558-405E-9512-26EC30F00F90}" srcOrd="3" destOrd="0" presId="urn:microsoft.com/office/officeart/2018/5/layout/IconCircleLabelList"/>
    <dgm:cxn modelId="{0C74E9BE-F4FA-4795-B719-0E917EF3F80A}" type="presParOf" srcId="{0DAAEEE2-7200-4E71-A99B-1E86E20C5910}" destId="{AC4B9A70-EE2C-4C9C-A7BF-379FC40DC8B1}" srcOrd="1" destOrd="0" presId="urn:microsoft.com/office/officeart/2018/5/layout/IconCircleLabelList"/>
    <dgm:cxn modelId="{A0E3655A-A797-4296-B8D6-3B1FCF7B88D7}" type="presParOf" srcId="{0DAAEEE2-7200-4E71-A99B-1E86E20C5910}" destId="{83BD5DAE-D29A-4F4F-BE2B-1CB39B9CD362}" srcOrd="2" destOrd="0" presId="urn:microsoft.com/office/officeart/2018/5/layout/IconCircleLabelList"/>
    <dgm:cxn modelId="{E8876EF9-E1EF-4D62-BA0E-59A157DF6CB0}" type="presParOf" srcId="{83BD5DAE-D29A-4F4F-BE2B-1CB39B9CD362}" destId="{7061E509-0FB7-410D-A003-6D10A0C31744}" srcOrd="0" destOrd="0" presId="urn:microsoft.com/office/officeart/2018/5/layout/IconCircleLabelList"/>
    <dgm:cxn modelId="{5D735B2F-EAE1-4AE9-89F2-62CA80E5B1EF}" type="presParOf" srcId="{83BD5DAE-D29A-4F4F-BE2B-1CB39B9CD362}" destId="{9079DEF7-410B-4C35-882E-EF9882D42BD1}" srcOrd="1" destOrd="0" presId="urn:microsoft.com/office/officeart/2018/5/layout/IconCircleLabelList"/>
    <dgm:cxn modelId="{D65665E0-8489-45FE-92A6-51A37EF072A2}" type="presParOf" srcId="{83BD5DAE-D29A-4F4F-BE2B-1CB39B9CD362}" destId="{79B6AC0D-A249-462E-98E7-6703997CDD35}" srcOrd="2" destOrd="0" presId="urn:microsoft.com/office/officeart/2018/5/layout/IconCircleLabelList"/>
    <dgm:cxn modelId="{735F562A-F30C-42F7-BC30-CCE0B40A4C1C}" type="presParOf" srcId="{83BD5DAE-D29A-4F4F-BE2B-1CB39B9CD362}" destId="{16260187-2F54-4C96-84A4-B9A0638545EC}" srcOrd="3" destOrd="0" presId="urn:microsoft.com/office/officeart/2018/5/layout/IconCircleLabelList"/>
    <dgm:cxn modelId="{E2527BC3-86E3-48BD-ACA7-A81AB4889C74}" type="presParOf" srcId="{0DAAEEE2-7200-4E71-A99B-1E86E20C5910}" destId="{80914E80-DE04-4681-AE08-852AE2D1363E}" srcOrd="3" destOrd="0" presId="urn:microsoft.com/office/officeart/2018/5/layout/IconCircleLabelList"/>
    <dgm:cxn modelId="{5F6320A3-0A3B-4842-A49F-5DB09D585894}" type="presParOf" srcId="{0DAAEEE2-7200-4E71-A99B-1E86E20C5910}" destId="{79395A9D-2732-472C-9F66-0873201C3C5B}" srcOrd="4" destOrd="0" presId="urn:microsoft.com/office/officeart/2018/5/layout/IconCircleLabelList"/>
    <dgm:cxn modelId="{40D6F8B0-1183-4705-B1B9-A886AB66A1DD}" type="presParOf" srcId="{79395A9D-2732-472C-9F66-0873201C3C5B}" destId="{DAD6693E-3D2C-48C5-9726-CBB0C15599F2}" srcOrd="0" destOrd="0" presId="urn:microsoft.com/office/officeart/2018/5/layout/IconCircleLabelList"/>
    <dgm:cxn modelId="{C3B68D65-A0CA-43B0-8DF0-C99BC8C0B6EB}" type="presParOf" srcId="{79395A9D-2732-472C-9F66-0873201C3C5B}" destId="{868F6C25-0459-4503-9332-D383A02F99CC}" srcOrd="1" destOrd="0" presId="urn:microsoft.com/office/officeart/2018/5/layout/IconCircleLabelList"/>
    <dgm:cxn modelId="{AFAA7021-303E-4150-AC34-1BF2CE038879}" type="presParOf" srcId="{79395A9D-2732-472C-9F66-0873201C3C5B}" destId="{A97F2784-428C-406F-94E8-1FC14D6EF67A}" srcOrd="2" destOrd="0" presId="urn:microsoft.com/office/officeart/2018/5/layout/IconCircleLabelList"/>
    <dgm:cxn modelId="{BB9AD78D-F6DA-46BC-831B-E0C61DAE57C4}" type="presParOf" srcId="{79395A9D-2732-472C-9F66-0873201C3C5B}" destId="{98134101-C5E2-4DB5-B334-52814E9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E918-305C-49D7-A279-EC829AE180B0}">
      <dsp:nvSpPr>
        <dsp:cNvPr id="0" name=""/>
        <dsp:cNvSpPr/>
      </dsp:nvSpPr>
      <dsp:spPr>
        <a:xfrm rot="10800000">
          <a:off x="0" y="11147"/>
          <a:ext cx="4409057" cy="1078102"/>
        </a:xfrm>
        <a:prstGeom prst="trapezoid">
          <a:avLst>
            <a:gd name="adj" fmla="val 511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 Population 300 M</a:t>
          </a:r>
        </a:p>
      </dsp:txBody>
      <dsp:txXfrm rot="-10800000">
        <a:off x="771584" y="11147"/>
        <a:ext cx="2865887" cy="1078102"/>
      </dsp:txXfrm>
    </dsp:sp>
    <dsp:sp modelId="{0250BBDA-9BB7-4DCA-B7F4-0742B4152EBE}">
      <dsp:nvSpPr>
        <dsp:cNvPr id="0" name=""/>
        <dsp:cNvSpPr/>
      </dsp:nvSpPr>
      <dsp:spPr>
        <a:xfrm rot="10800000">
          <a:off x="551132" y="1078102"/>
          <a:ext cx="3306792" cy="1078102"/>
        </a:xfrm>
        <a:prstGeom prst="trapezoid">
          <a:avLst>
            <a:gd name="adj" fmla="val 511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Internet users 293 M*</a:t>
          </a:r>
        </a:p>
      </dsp:txBody>
      <dsp:txXfrm rot="-10800000">
        <a:off x="1129820" y="1078102"/>
        <a:ext cx="2149415" cy="1078102"/>
      </dsp:txXfrm>
    </dsp:sp>
    <dsp:sp modelId="{26AB2B6C-5177-44DF-B731-82F1F5177A85}">
      <dsp:nvSpPr>
        <dsp:cNvPr id="0" name=""/>
        <dsp:cNvSpPr/>
      </dsp:nvSpPr>
      <dsp:spPr>
        <a:xfrm rot="10800000">
          <a:off x="1102264" y="2156204"/>
          <a:ext cx="2204528" cy="1078102"/>
        </a:xfrm>
        <a:prstGeom prst="trapezoid">
          <a:avLst>
            <a:gd name="adj" fmla="val 511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Facebook users 169 M*</a:t>
          </a:r>
        </a:p>
      </dsp:txBody>
      <dsp:txXfrm rot="-10800000">
        <a:off x="1488056" y="2156204"/>
        <a:ext cx="1432943" cy="1078102"/>
      </dsp:txXfrm>
    </dsp:sp>
    <dsp:sp modelId="{A5423DB0-D162-44F4-8710-FAAA4644F6AD}">
      <dsp:nvSpPr>
        <dsp:cNvPr id="0" name=""/>
        <dsp:cNvSpPr/>
      </dsp:nvSpPr>
      <dsp:spPr>
        <a:xfrm rot="10800000">
          <a:off x="1669434" y="3234306"/>
          <a:ext cx="1070188" cy="1078102"/>
        </a:xfrm>
        <a:prstGeom prst="trapezoid">
          <a:avLst>
            <a:gd name="adj" fmla="val 5149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Paid Music Subscribers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61 M*</a:t>
          </a:r>
        </a:p>
      </dsp:txBody>
      <dsp:txXfrm rot="-10800000">
        <a:off x="1669434" y="3234306"/>
        <a:ext cx="1070188" cy="1078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CFBB6-CED1-47DF-8489-AD1E8DED783D}">
      <dsp:nvSpPr>
        <dsp:cNvPr id="0" name=""/>
        <dsp:cNvSpPr/>
      </dsp:nvSpPr>
      <dsp:spPr>
        <a:xfrm>
          <a:off x="2315259" y="10409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80787F-1FF7-4256-8C00-2688F71B0216}">
      <dsp:nvSpPr>
        <dsp:cNvPr id="0" name=""/>
        <dsp:cNvSpPr/>
      </dsp:nvSpPr>
      <dsp:spPr>
        <a:xfrm>
          <a:off x="2732071" y="427222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1B96D-9BB2-4247-881A-39E0814AFE7E}">
      <dsp:nvSpPr>
        <dsp:cNvPr id="0" name=""/>
        <dsp:cNvSpPr/>
      </dsp:nvSpPr>
      <dsp:spPr>
        <a:xfrm>
          <a:off x="1690040" y="257541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1" kern="1200"/>
            <a:t>REVENUE    </a:t>
          </a:r>
          <a:endParaRPr lang="en-US" sz="2600" kern="1200"/>
        </a:p>
      </dsp:txBody>
      <dsp:txXfrm>
        <a:off x="1690040" y="2575410"/>
        <a:ext cx="3206250" cy="720000"/>
      </dsp:txXfrm>
    </dsp:sp>
    <dsp:sp modelId="{0383647C-AC7F-4B58-AC5F-F75C5FEF87EF}">
      <dsp:nvSpPr>
        <dsp:cNvPr id="0" name=""/>
        <dsp:cNvSpPr/>
      </dsp:nvSpPr>
      <dsp:spPr>
        <a:xfrm>
          <a:off x="6082603" y="10409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1B711B-3A28-4430-A1EE-45C175326386}">
      <dsp:nvSpPr>
        <dsp:cNvPr id="0" name=""/>
        <dsp:cNvSpPr/>
      </dsp:nvSpPr>
      <dsp:spPr>
        <a:xfrm>
          <a:off x="6499415" y="427222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AC0CB-3854-4E2C-89CA-BF12FF62F13B}">
      <dsp:nvSpPr>
        <dsp:cNvPr id="0" name=""/>
        <dsp:cNvSpPr/>
      </dsp:nvSpPr>
      <dsp:spPr>
        <a:xfrm>
          <a:off x="5457384" y="2575410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1" kern="1200"/>
            <a:t>CUSTOMER SATISFACTION</a:t>
          </a:r>
          <a:endParaRPr lang="en-US" sz="2600" kern="1200"/>
        </a:p>
      </dsp:txBody>
      <dsp:txXfrm>
        <a:off x="5457384" y="2575410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BC26C-09FA-4D52-8BD7-E0101E88AE9E}">
      <dsp:nvSpPr>
        <dsp:cNvPr id="0" name=""/>
        <dsp:cNvSpPr/>
      </dsp:nvSpPr>
      <dsp:spPr>
        <a:xfrm>
          <a:off x="681337" y="77909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AB7F0-9619-40A7-AE40-40D66769B7D1}">
      <dsp:nvSpPr>
        <dsp:cNvPr id="0" name=""/>
        <dsp:cNvSpPr/>
      </dsp:nvSpPr>
      <dsp:spPr>
        <a:xfrm>
          <a:off x="1076212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58EED-E558-405E-9512-26EC30F00F90}">
      <dsp:nvSpPr>
        <dsp:cNvPr id="0" name=""/>
        <dsp:cNvSpPr/>
      </dsp:nvSpPr>
      <dsp:spPr>
        <a:xfrm>
          <a:off x="89024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ADVERTISING – on news feed on </a:t>
          </a:r>
          <a:r>
            <a:rPr lang="en-US" sz="1700" kern="1200" dirty="0" err="1"/>
            <a:t>facebook</a:t>
          </a:r>
          <a:r>
            <a:rPr lang="en-US" sz="1700" kern="1200" dirty="0"/>
            <a:t>, BLOGS, PRESS RELEASE, TWEET</a:t>
          </a:r>
        </a:p>
      </dsp:txBody>
      <dsp:txXfrm>
        <a:off x="89024" y="2507910"/>
        <a:ext cx="3037500" cy="720000"/>
      </dsp:txXfrm>
    </dsp:sp>
    <dsp:sp modelId="{7061E509-0FB7-410D-A003-6D10A0C31744}">
      <dsp:nvSpPr>
        <dsp:cNvPr id="0" name=""/>
        <dsp:cNvSpPr/>
      </dsp:nvSpPr>
      <dsp:spPr>
        <a:xfrm>
          <a:off x="4250400" y="77909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9DEF7-410B-4C35-882E-EF9882D42BD1}">
      <dsp:nvSpPr>
        <dsp:cNvPr id="0" name=""/>
        <dsp:cNvSpPr/>
      </dsp:nvSpPr>
      <dsp:spPr>
        <a:xfrm>
          <a:off x="4645275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60187-2F54-4C96-84A4-B9A0638545EC}">
      <dsp:nvSpPr>
        <dsp:cNvPr id="0" name=""/>
        <dsp:cNvSpPr/>
      </dsp:nvSpPr>
      <dsp:spPr>
        <a:xfrm>
          <a:off x="3658087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Email on facebook related  email ID</a:t>
          </a:r>
        </a:p>
      </dsp:txBody>
      <dsp:txXfrm>
        <a:off x="3658087" y="2507910"/>
        <a:ext cx="3037500" cy="720000"/>
      </dsp:txXfrm>
    </dsp:sp>
    <dsp:sp modelId="{DAD6693E-3D2C-48C5-9726-CBB0C15599F2}">
      <dsp:nvSpPr>
        <dsp:cNvPr id="0" name=""/>
        <dsp:cNvSpPr/>
      </dsp:nvSpPr>
      <dsp:spPr>
        <a:xfrm>
          <a:off x="7819462" y="77909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F6C25-0459-4503-9332-D383A02F99CC}">
      <dsp:nvSpPr>
        <dsp:cNvPr id="0" name=""/>
        <dsp:cNvSpPr/>
      </dsp:nvSpPr>
      <dsp:spPr>
        <a:xfrm>
          <a:off x="8214337" y="472784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34101-C5E2-4DB5-B334-52814E93C764}">
      <dsp:nvSpPr>
        <dsp:cNvPr id="0" name=""/>
        <dsp:cNvSpPr/>
      </dsp:nvSpPr>
      <dsp:spPr>
        <a:xfrm>
          <a:off x="7227150" y="250791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Notification on facebook</a:t>
          </a:r>
        </a:p>
      </dsp:txBody>
      <dsp:txXfrm>
        <a:off x="7227150" y="2507910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0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0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37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523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85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22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57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90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88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2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8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7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3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0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6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8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88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49666/music-listening-habits-age-us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cancel-delete-cross-check-box-146131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07103/paid-streaming-music-subscribers-us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a.com/statistics/276445/number-of-internet-users-in-the-united-state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A2B57-4158-4514-AE79-5A2B460E0E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715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1E521-4520-4A5C-8FB9-60531B1F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7172"/>
            <a:ext cx="9448800" cy="27777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Music Buddy </a:t>
            </a:r>
          </a:p>
        </p:txBody>
      </p:sp>
    </p:spTree>
    <p:extLst>
      <p:ext uri="{BB962C8B-B14F-4D97-AF65-F5344CB8AC3E}">
        <p14:creationId xmlns:p14="http://schemas.microsoft.com/office/powerpoint/2010/main" val="349611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136C-153B-4F44-8800-DE08F3704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94381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IT’s A MUSIC PLATFORM </a:t>
            </a: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FB8E9B3-9B11-49F5-9B91-D887DFA54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6" r="11175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490A1-8F02-4B70-993A-48A556A8B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459" y="2699913"/>
            <a:ext cx="3113112" cy="153853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Something for everyone – creators and users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CREATORS socialize and recognition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USERS get recommendation and save time !!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4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E60E-A62E-42CF-9142-71F718E5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113" y="733425"/>
            <a:ext cx="3583953" cy="24786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500" dirty="0"/>
              <a:t>Is It worth it ?? </a:t>
            </a: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Let’s explore music industry 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60627-7F98-49F3-99E6-ED04C739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6696075" cy="539115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0" cap="sq">
            <a:solidFill>
              <a:schemeClr val="bg2">
                <a:lumMod val="75000"/>
              </a:schemeClr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88FD4-9011-4A6F-AB39-4DE7E445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654" y="799817"/>
            <a:ext cx="6565717" cy="5258367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snow, skiing, wearing, sitting&#10;&#10;Description automatically generated">
            <a:extLst>
              <a:ext uri="{FF2B5EF4-FFF2-40B4-BE49-F238E27FC236}">
                <a16:creationId xmlns:a16="http://schemas.microsoft.com/office/drawing/2014/main" id="{240919EA-EAD2-4F34-B044-721A1C347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761"/>
          <a:stretch/>
        </p:blipFill>
        <p:spPr>
          <a:xfrm>
            <a:off x="1507030" y="1151910"/>
            <a:ext cx="5210423" cy="45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7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6F61-F2C2-4D19-85B6-24F2EAD8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 INDUSTRY TODAY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78EA9B-91BF-449D-9B65-4FD108BD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81" y="1872302"/>
            <a:ext cx="4521200" cy="3000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7207F-6EFC-4921-AB3E-8B12081EF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34" y="1872302"/>
            <a:ext cx="4699317" cy="40312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89D6A9-AE48-404C-A098-2D73C57A4FAF}"/>
              </a:ext>
            </a:extLst>
          </p:cNvPr>
          <p:cNvSpPr/>
          <p:nvPr/>
        </p:nvSpPr>
        <p:spPr>
          <a:xfrm>
            <a:off x="781965" y="5072508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Streaming Music Industry in US as of 2019 – </a:t>
            </a:r>
            <a:r>
              <a:rPr lang="en-US" sz="2400" b="1" dirty="0"/>
              <a:t>4.3 B USD</a:t>
            </a:r>
            <a:endParaRPr lang="en-US" b="1" dirty="0"/>
          </a:p>
          <a:p>
            <a:r>
              <a:rPr lang="en-US" sz="1600" dirty="0"/>
              <a:t>*Source: RIAA (Recording Industry Association of America)</a:t>
            </a:r>
          </a:p>
        </p:txBody>
      </p:sp>
    </p:spTree>
    <p:extLst>
      <p:ext uri="{BB962C8B-B14F-4D97-AF65-F5344CB8AC3E}">
        <p14:creationId xmlns:p14="http://schemas.microsoft.com/office/powerpoint/2010/main" val="31686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7C4D-82A8-4709-B6C0-58F6415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38" y="549380"/>
            <a:ext cx="6832600" cy="1293028"/>
          </a:xfrm>
        </p:spPr>
        <p:txBody>
          <a:bodyPr>
            <a:normAutofit/>
          </a:bodyPr>
          <a:lstStyle/>
          <a:p>
            <a:r>
              <a:rPr lang="en-US" dirty="0"/>
              <a:t>INTERESTING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EAB7-B53B-468D-A6D4-1EE8F4AA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60" y="3916658"/>
            <a:ext cx="5352511" cy="28831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*In US as of 2019</a:t>
            </a:r>
            <a:r>
              <a:rPr lang="en-US" dirty="0"/>
              <a:t>.</a:t>
            </a:r>
            <a:r>
              <a:rPr lang="en-US" sz="1600" dirty="0"/>
              <a:t>Refer appendix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A223C5-61CD-41EA-BC42-A3EFB155DB25}"/>
              </a:ext>
            </a:extLst>
          </p:cNvPr>
          <p:cNvSpPr/>
          <p:nvPr/>
        </p:nvSpPr>
        <p:spPr>
          <a:xfrm>
            <a:off x="4299095" y="3501385"/>
            <a:ext cx="851025" cy="353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94B7AF-F720-48F3-B2FF-2C1718480D89}"/>
              </a:ext>
            </a:extLst>
          </p:cNvPr>
          <p:cNvSpPr txBox="1">
            <a:spLocks/>
          </p:cNvSpPr>
          <p:nvPr/>
        </p:nvSpPr>
        <p:spPr>
          <a:xfrm>
            <a:off x="5594861" y="2925123"/>
            <a:ext cx="5174458" cy="2512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77%(230M) of Americans listen to music actively around 25 hour per week.*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~61M people who listen to music are not on Facebook</a:t>
            </a:r>
          </a:p>
          <a:p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least 100M  Facebook users are currently  not subscribed to paid music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9E1CB9-672B-4E11-AD8D-C862BF31B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511654"/>
              </p:ext>
            </p:extLst>
          </p:nvPr>
        </p:nvGraphicFramePr>
        <p:xfrm>
          <a:off x="242934" y="1625880"/>
          <a:ext cx="4409057" cy="4312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54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7BD3-D1FF-4D1A-9E95-42093621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HOW FREQUENTLY PEOPLE LISTEN TO MUSIC BY 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AC56-10C7-48D8-8883-E48AA9E9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8521" y="5634285"/>
            <a:ext cx="8575261" cy="3347048"/>
          </a:xfrm>
        </p:spPr>
        <p:txBody>
          <a:bodyPr>
            <a:normAutofit/>
          </a:bodyPr>
          <a:lstStyle/>
          <a:p>
            <a:endParaRPr lang="en-US" sz="1600" u="sng" dirty="0">
              <a:hlinkClick r:id="rId3"/>
            </a:endParaRPr>
          </a:p>
          <a:p>
            <a:r>
              <a:rPr lang="en-US" sz="1600" u="sng" dirty="0">
                <a:hlinkClick r:id="rId3"/>
              </a:rPr>
              <a:t>https://www.statista.com/statistics/749666/music-listening-habits-age-usa/</a:t>
            </a:r>
            <a:endParaRPr lang="en-US" sz="1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DD9A1-CA1C-4C2C-B986-BEF443A46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13" y="1941672"/>
            <a:ext cx="5414924" cy="3898744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473429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5B045-B27E-4B2D-9A9D-9BDAA4DD0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REVENUE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E1F5B-C456-4180-8314-C36B87AC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512498"/>
            <a:ext cx="8264711" cy="427870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 BASED FREE MUSIC + Paid Subscriptions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 BASED FREE MUSIC:-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 Ads together per half  hour ( 4 ads per hour)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0.05$ per Ad viewed to be charged from businesses</a:t>
            </a:r>
          </a:p>
          <a:p>
            <a:pPr>
              <a:lnSpc>
                <a:spcPct val="110000"/>
              </a:lnSpc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REVENUE = Number of users * no of weeks in a year * no of hours per week * no. of ads per hour * Cost per Ad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25M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*52*25*4*0.05 = 5200 M </a:t>
            </a:r>
            <a:r>
              <a:rPr lang="en-US" sz="16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5 Billion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10M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*52*25* 4*0.05 = 2080 M </a:t>
            </a:r>
            <a:r>
              <a:rPr lang="en-US" sz="16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2 Billion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Assuming 25 M /10 M people subscribe resp.)</a:t>
            </a:r>
          </a:p>
        </p:txBody>
      </p:sp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8D361ADE-8F1A-434B-9012-CE44DB23D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37" r="28997"/>
          <a:stretch/>
        </p:blipFill>
        <p:spPr>
          <a:xfrm>
            <a:off x="9389695" y="1187267"/>
            <a:ext cx="2379973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1075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B3B3C-F814-4AC6-819B-07ABBD70F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SUCCESS METRICS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E558C0-E399-4ADD-AC19-9EEDCCA9E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0073159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990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D898D-1E3D-4B67-A3A9-A99B6D9BE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 MVP plan 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5290B7-F50B-4884-B97B-5973724AB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430" y="1122001"/>
            <a:ext cx="7499230" cy="4761274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playlists and share across/import from your network ( Public/ personal groups/ one to one)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musical shares with your timeline (with privacy settings Public/friends/only me)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what your friends are listening now (Without knowing which friend)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 what is most heard in your group today , last week , last month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 people and have your followers/ top fan badge/ get famous !!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able to give reactions to each song. (Comments are not supported)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paid music subscribers – Offline tagging of songs. Each song will be tagged by default artist /album name and year of creation. Can add  personal tags to it.</a:t>
            </a:r>
          </a:p>
          <a:p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71701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AE474-69DA-4ECF-9491-88DACA5D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</a:rPr>
              <a:t>NEXT PHASE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CE75-B03A-4DA7-999D-4DB3D74F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122001"/>
            <a:ext cx="7011005" cy="4761274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 back what you heard 1 year ago or 5 years ago and feel the nostalgia, look into your musical memories.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 a song to your friend/ significant other/ parents on special occasions. ( In person)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receiver can choose to share above dedicated song on his timeline or keep it personal.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Paid subscribers can choose to make a playlist of 10 songs and give as a gift to non- paid subscribers for offline listening (twice each year)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with music events nearby </a:t>
            </a:r>
          </a:p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podcasts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838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7725-BDF9-4E81-8260-691BAAC5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74" y="2765839"/>
            <a:ext cx="10353761" cy="1326321"/>
          </a:xfrm>
        </p:spPr>
        <p:txBody>
          <a:bodyPr/>
          <a:lstStyle/>
          <a:p>
            <a:r>
              <a:rPr lang="en-US" dirty="0"/>
              <a:t>GO TO MARKET STRATEGY</a:t>
            </a:r>
          </a:p>
        </p:txBody>
      </p:sp>
    </p:spTree>
    <p:extLst>
      <p:ext uri="{BB962C8B-B14F-4D97-AF65-F5344CB8AC3E}">
        <p14:creationId xmlns:p14="http://schemas.microsoft.com/office/powerpoint/2010/main" val="116399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237FD346-2D6C-4CB0-9885-2307A9242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840" b="1279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B740-FC0F-45E3-8D13-6E576B04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45 mins to Home ??</a:t>
            </a:r>
          </a:p>
        </p:txBody>
      </p:sp>
    </p:spTree>
    <p:extLst>
      <p:ext uri="{BB962C8B-B14F-4D97-AF65-F5344CB8AC3E}">
        <p14:creationId xmlns:p14="http://schemas.microsoft.com/office/powerpoint/2010/main" val="1755382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65B4C4-C884-4125-9F40-879B979710A5}"/>
              </a:ext>
            </a:extLst>
          </p:cNvPr>
          <p:cNvSpPr/>
          <p:nvPr/>
        </p:nvSpPr>
        <p:spPr>
          <a:xfrm>
            <a:off x="948301" y="894117"/>
            <a:ext cx="10726114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defTabSz="914400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00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“Facebook’s Music Buddy is YOUR LIFELONG MUSIC COMPANION !! We bet it will be your best friend !!”</a:t>
            </a:r>
          </a:p>
        </p:txBody>
      </p:sp>
      <p:pic>
        <p:nvPicPr>
          <p:cNvPr id="9" name="Content Placeholder 8" descr="A picture containing outdoor, road, boy, young&#10;&#10;Description automatically generated">
            <a:extLst>
              <a:ext uri="{FF2B5EF4-FFF2-40B4-BE49-F238E27FC236}">
                <a16:creationId xmlns:a16="http://schemas.microsoft.com/office/drawing/2014/main" id="{DE7BC9EE-5286-4C9E-ACCB-E623A0BCB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116" b="1640"/>
          <a:stretch/>
        </p:blipFill>
        <p:spPr>
          <a:xfrm>
            <a:off x="3894729" y="2391552"/>
            <a:ext cx="4833257" cy="2717878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8608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B47C-E4A7-4C74-A93A-F0254717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650" y="27068"/>
            <a:ext cx="10353761" cy="72521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GO TO MARKET STRATEGY- COMPETITIVE LANDSCAPE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B280FC3-927A-4333-8E82-3BC42E082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202319"/>
              </p:ext>
            </p:extLst>
          </p:nvPr>
        </p:nvGraphicFramePr>
        <p:xfrm>
          <a:off x="890589" y="1098001"/>
          <a:ext cx="10743749" cy="489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0773">
                  <a:extLst>
                    <a:ext uri="{9D8B030D-6E8A-4147-A177-3AD203B41FA5}">
                      <a16:colId xmlns:a16="http://schemas.microsoft.com/office/drawing/2014/main" val="117018602"/>
                    </a:ext>
                  </a:extLst>
                </a:gridCol>
                <a:gridCol w="2393030">
                  <a:extLst>
                    <a:ext uri="{9D8B030D-6E8A-4147-A177-3AD203B41FA5}">
                      <a16:colId xmlns:a16="http://schemas.microsoft.com/office/drawing/2014/main" val="3630941676"/>
                    </a:ext>
                  </a:extLst>
                </a:gridCol>
                <a:gridCol w="1955321">
                  <a:extLst>
                    <a:ext uri="{9D8B030D-6E8A-4147-A177-3AD203B41FA5}">
                      <a16:colId xmlns:a16="http://schemas.microsoft.com/office/drawing/2014/main" val="395582162"/>
                    </a:ext>
                  </a:extLst>
                </a:gridCol>
                <a:gridCol w="2294625">
                  <a:extLst>
                    <a:ext uri="{9D8B030D-6E8A-4147-A177-3AD203B41FA5}">
                      <a16:colId xmlns:a16="http://schemas.microsoft.com/office/drawing/2014/main" val="3443330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FB Music Buddy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Apple Music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86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Have a timeline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54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 Personal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23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songs in personal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3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your friends are listening NOW (Without knowing which friend)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                       </a:t>
                      </a:r>
                      <a:r>
                        <a:rPr lang="en-US" sz="1400" dirty="0"/>
                        <a:t>(Need to add friend)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                                                                                    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(Need to add friend)</a:t>
                      </a:r>
                    </a:p>
                    <a:p>
                      <a:endParaRPr lang="en-US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1875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Follow friends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7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Shuffle 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88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Hashtag Downloaded content (Paid)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602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Ad-free(Paid)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44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Download Songs (Paid)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617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 to all tracks (Paid)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57198"/>
                  </a:ext>
                </a:extLst>
              </a:tr>
            </a:tbl>
          </a:graphicData>
        </a:graphic>
      </p:graphicFrame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04E0A24C-588B-45E0-8167-2D8068607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462" y="2055098"/>
            <a:ext cx="381000" cy="38100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374EE1B4-2392-4C18-98E6-05264C33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462" y="2471396"/>
            <a:ext cx="381000" cy="35713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73747C86-AE83-4E18-AB25-55CC4D675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462" y="2993327"/>
            <a:ext cx="381000" cy="38100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58C13C99-B9A4-40A0-86C9-6456916AB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6278" y="3731772"/>
            <a:ext cx="381000" cy="381000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A4D6D6F4-5CA0-4AA8-B748-B5296170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592" y="4078498"/>
            <a:ext cx="381000" cy="381000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345FB349-D255-4B22-A388-7D1FCE133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3531" y="4477147"/>
            <a:ext cx="381000" cy="38100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DD850372-5612-41C8-8C46-9837C0BDB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6407" y="4875796"/>
            <a:ext cx="381000" cy="381000"/>
          </a:xfrm>
          <a:prstGeom prst="rect">
            <a:avLst/>
          </a:prstGeom>
        </p:spPr>
      </p:pic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34116A20-277C-4E26-BE60-1C9C8E085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785" y="5228318"/>
            <a:ext cx="381000" cy="38100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1AD5ADA7-21AB-4CE5-8905-75012B36A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7385" y="5616049"/>
            <a:ext cx="381000" cy="38100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AE131DBC-96D7-4AC8-B0F5-C4D657247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3663" y="3750942"/>
            <a:ext cx="381000" cy="38100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D74956CC-5BA2-49BD-85BE-446ECECB2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5429" y="3769342"/>
            <a:ext cx="381000" cy="3810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17855B67-4526-4B7B-B04F-A143E4D8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0324" y="4852213"/>
            <a:ext cx="381000" cy="381000"/>
          </a:xfrm>
          <a:prstGeom prst="rect">
            <a:avLst/>
          </a:prstGeom>
        </p:spPr>
      </p:pic>
      <p:pic>
        <p:nvPicPr>
          <p:cNvPr id="23" name="Graphic 22" descr="Checkmark">
            <a:extLst>
              <a:ext uri="{FF2B5EF4-FFF2-40B4-BE49-F238E27FC236}">
                <a16:creationId xmlns:a16="http://schemas.microsoft.com/office/drawing/2014/main" id="{98DE38BB-8330-4671-8B33-2D8192B9B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9076" y="4850942"/>
            <a:ext cx="381000" cy="381000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86FAB2A9-0235-4148-80C0-B9989C589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0197" y="5261156"/>
            <a:ext cx="381000" cy="381000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9DB17164-4ECB-48F2-82B3-E8293580D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4183" y="5256796"/>
            <a:ext cx="381000" cy="381000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CB3C5680-4D6B-4A11-8AFB-9AC9B9163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8105" y="5609318"/>
            <a:ext cx="381000" cy="381000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F9313034-86F9-4247-BD6C-F91C98DE8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1244" y="5623254"/>
            <a:ext cx="381000" cy="3810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09924FBD-FF96-45CC-BDF8-61D59E2B6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10197" y="2112607"/>
            <a:ext cx="323491" cy="323491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DA648EC9-B888-49B8-B95F-BAD9D3810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04183" y="2116664"/>
            <a:ext cx="286109" cy="286109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ECB490C9-78BD-4F6F-9B18-8251011A2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19543" y="2525708"/>
            <a:ext cx="314146" cy="314146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79DEB518-B9BF-4B5D-B9D3-DFF4F7187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04183" y="2505037"/>
            <a:ext cx="323491" cy="323491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40062FB2-818B-417D-A3CD-821C6D6E3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18105" y="2914498"/>
            <a:ext cx="314146" cy="314146"/>
          </a:xfrm>
          <a:prstGeom prst="rect">
            <a:avLst/>
          </a:prstGeom>
        </p:spPr>
      </p:pic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1C8DE47F-EC2B-4D2A-9B18-A9648CD27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08496" y="2860116"/>
            <a:ext cx="323491" cy="323491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FCFD12DB-85DF-4FD2-9E1E-692E1ACB0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85491" y="4561156"/>
            <a:ext cx="323491" cy="323491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CCE277A6-C100-40FC-8D33-D311E9422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36077" y="4158249"/>
            <a:ext cx="323491" cy="323491"/>
          </a:xfrm>
          <a:prstGeom prst="rect">
            <a:avLst/>
          </a:prstGeom>
        </p:spPr>
      </p:pic>
      <p:pic>
        <p:nvPicPr>
          <p:cNvPr id="39" name="Graphic 38" descr="Checkmark">
            <a:extLst>
              <a:ext uri="{FF2B5EF4-FFF2-40B4-BE49-F238E27FC236}">
                <a16:creationId xmlns:a16="http://schemas.microsoft.com/office/drawing/2014/main" id="{809A5710-DEDB-4E03-BC74-3F85CE1F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1115" y="4119642"/>
            <a:ext cx="381000" cy="381000"/>
          </a:xfrm>
          <a:prstGeom prst="rect">
            <a:avLst/>
          </a:prstGeom>
        </p:spPr>
      </p:pic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F1D2670A-9F60-4C88-8B6A-F7A528319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66986" y="4549407"/>
            <a:ext cx="323491" cy="323491"/>
          </a:xfrm>
          <a:prstGeom prst="rect">
            <a:avLst/>
          </a:prstGeom>
        </p:spPr>
      </p:pic>
      <p:pic>
        <p:nvPicPr>
          <p:cNvPr id="41" name="Graphic 40" descr="Checkmark">
            <a:extLst>
              <a:ext uri="{FF2B5EF4-FFF2-40B4-BE49-F238E27FC236}">
                <a16:creationId xmlns:a16="http://schemas.microsoft.com/office/drawing/2014/main" id="{3D3D301E-9841-45B6-B106-1E758E42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238" y="1691235"/>
            <a:ext cx="381000" cy="381000"/>
          </a:xfrm>
          <a:prstGeom prst="rect">
            <a:avLst/>
          </a:prstGeom>
        </p:spPr>
      </p:pic>
      <p:pic>
        <p:nvPicPr>
          <p:cNvPr id="42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F230B9E5-E36B-4363-970D-238A69CCC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97031" y="1742129"/>
            <a:ext cx="323491" cy="323491"/>
          </a:xfrm>
          <a:prstGeom prst="rect">
            <a:avLst/>
          </a:prstGeom>
        </p:spPr>
      </p:pic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B3C50C57-67E0-4EAA-B952-F3E4DE082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85491" y="1724626"/>
            <a:ext cx="323491" cy="32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3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60D9-2740-44A1-8DC8-8DBF4E81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CHANNELS FOR PROMOTION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6A25DA-6AE8-41EA-B505-9AB14EF95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753503"/>
              </p:ext>
            </p:extLst>
          </p:nvPr>
        </p:nvGraphicFramePr>
        <p:xfrm>
          <a:off x="914400" y="2417233"/>
          <a:ext cx="10353675" cy="3305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829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white sign&#10;&#10;Description automatically generated">
            <a:extLst>
              <a:ext uri="{FF2B5EF4-FFF2-40B4-BE49-F238E27FC236}">
                <a16:creationId xmlns:a16="http://schemas.microsoft.com/office/drawing/2014/main" id="{8FFA2D85-DE5E-470A-B2DC-18853AD1B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113" b="43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5836-35BC-43F8-8E48-0B452F09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06609-2C0F-4C8C-A512-25A52576A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2ECCF1-0E76-4007-8342-B0D61437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 In OTHER MUSIC APPS BY FREE SUBSCRIBERS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D1EDA-1DEC-43FF-B75F-D81695A70CE4}"/>
              </a:ext>
            </a:extLst>
          </p:cNvPr>
          <p:cNvSpPr/>
          <p:nvPr/>
        </p:nvSpPr>
        <p:spPr>
          <a:xfrm>
            <a:off x="849086" y="1719943"/>
            <a:ext cx="9855200" cy="979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customer survey results:- </a:t>
            </a:r>
          </a:p>
          <a:p>
            <a:pPr algn="ctr"/>
            <a:r>
              <a:rPr lang="en-US" dirty="0"/>
              <a:t> Issues which bother most while listening to free music</a:t>
            </a:r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6D537B-0572-4140-9CFF-AE682640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41" y="2877002"/>
            <a:ext cx="6215390" cy="337139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1549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2E31-605D-46CA-9EE9-602F46FD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PAID MUSIC SUBSCRIBERS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979B-FDEE-43A7-80FD-D0F7F3A9D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r>
              <a:rPr lang="en-US"/>
              <a:t>(</a:t>
            </a:r>
            <a:r>
              <a:rPr lang="en-US">
                <a:hlinkClick r:id="rId3"/>
              </a:rPr>
              <a:t>https://www.statista.com/statistics/707103/paid-streaming-music-subscribers-usa/</a:t>
            </a:r>
            <a:r>
              <a:rPr lang="en-US"/>
              <a:t>)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749AE-3466-45F3-BEE5-E1025800D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2362550"/>
            <a:ext cx="4833257" cy="318994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914699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DEFDE-39C4-452F-A8E4-D21FCD07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3BCB-D56D-453F-A24B-7053F044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>
                <a:hlinkClick r:id="rId2"/>
              </a:rPr>
              <a:t>https://www.statista.com/statistics/276445/number-of-internet-users-in-the-united-states/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C269-1FF3-4B62-9A6B-712A318D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24" y="764373"/>
            <a:ext cx="10790976" cy="1293028"/>
          </a:xfrm>
        </p:spPr>
        <p:txBody>
          <a:bodyPr/>
          <a:lstStyle/>
          <a:p>
            <a:r>
              <a:rPr lang="en-US" dirty="0"/>
              <a:t>WEEKLY HOURS SPENT LISTENING TO MUSIC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0B2B70-FF54-49E6-968A-AF77C7250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3781" y="2551475"/>
            <a:ext cx="6417792" cy="34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86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7C4D-82A8-4709-B6C0-58F6415B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Streaming revenues in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EAB7-B53B-468D-A6D4-1EE8F4AAC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016860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Paid subscriptions continued to be the biggest source of revenue for recorded music.</a:t>
            </a:r>
          </a:p>
          <a:p>
            <a:pPr>
              <a:lnSpc>
                <a:spcPct val="110000"/>
              </a:lnSpc>
            </a:pPr>
            <a:r>
              <a:rPr lang="en-US" sz="1700"/>
              <a:t>Paid subscriptions  - 77% </a:t>
            </a:r>
          </a:p>
          <a:p>
            <a:pPr>
              <a:lnSpc>
                <a:spcPct val="110000"/>
              </a:lnSpc>
            </a:pPr>
            <a:r>
              <a:rPr lang="en-US" sz="1700"/>
              <a:t>Ad supported on demand – 10%</a:t>
            </a:r>
          </a:p>
          <a:p>
            <a:pPr>
              <a:lnSpc>
                <a:spcPct val="110000"/>
              </a:lnSpc>
            </a:pPr>
            <a:r>
              <a:rPr lang="en-US" sz="1700"/>
              <a:t>Digital &amp; Customized Radio services – 13%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 marL="0" indent="0">
              <a:lnSpc>
                <a:spcPct val="110000"/>
              </a:lnSpc>
              <a:buNone/>
            </a:pPr>
            <a:r>
              <a:rPr lang="en-US" sz="1700"/>
              <a:t>*Source: RIAA (Recording Industry Association of America)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C61DE-F7AE-41D4-90F5-A05988FB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269" y="2210935"/>
            <a:ext cx="3849233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576707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7635-417B-4221-BD87-936AAE0F5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940" y="764373"/>
            <a:ext cx="10718260" cy="129302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Playlists have songs you don’t like </a:t>
            </a:r>
            <a:r>
              <a:rPr lang="en-US" dirty="0">
                <a:solidFill>
                  <a:schemeClr val="accent1"/>
                </a:solidFill>
              </a:rPr>
              <a:t>!!</a:t>
            </a:r>
            <a:r>
              <a:rPr lang="en-US" dirty="0"/>
              <a:t>  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76E2D96-19BF-48B7-9FCF-610F7D35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9462" y="2095500"/>
            <a:ext cx="5543550" cy="3695700"/>
          </a:xfrm>
        </p:spPr>
      </p:pic>
    </p:spTree>
    <p:extLst>
      <p:ext uri="{BB962C8B-B14F-4D97-AF65-F5344CB8AC3E}">
        <p14:creationId xmlns:p14="http://schemas.microsoft.com/office/powerpoint/2010/main" val="1299129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4403-E000-4552-9E81-2B36AFF8E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26" y="71005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Feature SET – KANO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8DBA4-3117-4DB1-951D-1F0C02EE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2926533" cy="4024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BASELINE:-</a:t>
            </a:r>
          </a:p>
          <a:p>
            <a:pPr marL="0" indent="0">
              <a:buNone/>
            </a:pPr>
            <a:r>
              <a:rPr lang="en-US" sz="1800" b="1" dirty="0"/>
              <a:t>*  Top charts, genres , moods, artists</a:t>
            </a:r>
          </a:p>
          <a:p>
            <a:pPr marL="0" indent="0">
              <a:buNone/>
            </a:pPr>
            <a:r>
              <a:rPr lang="en-US" sz="1800" b="1" dirty="0"/>
              <a:t>*Able to search tracks individually</a:t>
            </a:r>
          </a:p>
          <a:p>
            <a:pPr marL="0" indent="0">
              <a:buNone/>
            </a:pPr>
            <a:r>
              <a:rPr lang="en-US" sz="1800" b="1" dirty="0"/>
              <a:t>* Create playlists</a:t>
            </a:r>
          </a:p>
          <a:p>
            <a:pPr marL="0" indent="0">
              <a:buNone/>
            </a:pPr>
            <a:r>
              <a:rPr lang="en-US" sz="1800" b="1" dirty="0"/>
              <a:t>* Subscribe for paid membership</a:t>
            </a:r>
          </a:p>
          <a:p>
            <a:pPr marL="0" indent="0">
              <a:buNone/>
            </a:pPr>
            <a:r>
              <a:rPr lang="en-US" sz="1800" b="1" dirty="0"/>
              <a:t>* Subscription based:</a:t>
            </a:r>
          </a:p>
          <a:p>
            <a:pPr>
              <a:buFontTx/>
              <a:buChar char="-"/>
            </a:pPr>
            <a:r>
              <a:rPr lang="en-US" sz="1800" b="1" dirty="0"/>
              <a:t>Download music </a:t>
            </a:r>
          </a:p>
          <a:p>
            <a:pPr>
              <a:buFontTx/>
              <a:buChar char="-"/>
            </a:pPr>
            <a:r>
              <a:rPr lang="en-US" sz="1800" b="1" dirty="0"/>
              <a:t>Ad free 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B6B9BD-70D5-40A8-ACF4-87D27337513F}"/>
              </a:ext>
            </a:extLst>
          </p:cNvPr>
          <p:cNvSpPr txBox="1">
            <a:spLocks/>
          </p:cNvSpPr>
          <p:nvPr/>
        </p:nvSpPr>
        <p:spPr>
          <a:xfrm>
            <a:off x="4209861" y="2127443"/>
            <a:ext cx="292653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SATISFIERS:-</a:t>
            </a:r>
          </a:p>
          <a:p>
            <a:r>
              <a:rPr lang="en-US" sz="1800" b="1" dirty="0"/>
              <a:t>Recommended music</a:t>
            </a:r>
          </a:p>
          <a:p>
            <a:r>
              <a:rPr lang="en-US" sz="1800" b="1" dirty="0"/>
              <a:t>Music just for you by ML algorithms</a:t>
            </a:r>
          </a:p>
          <a:p>
            <a:r>
              <a:rPr lang="en-US" sz="1800" b="1" dirty="0"/>
              <a:t>Follow artists</a:t>
            </a:r>
          </a:p>
          <a:p>
            <a:r>
              <a:rPr lang="en-US" sz="1800" b="1" dirty="0"/>
              <a:t>Add Albums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01A486-C8A7-432D-ACAE-EE9920BADDEE}"/>
              </a:ext>
            </a:extLst>
          </p:cNvPr>
          <p:cNvSpPr txBox="1">
            <a:spLocks/>
          </p:cNvSpPr>
          <p:nvPr/>
        </p:nvSpPr>
        <p:spPr>
          <a:xfrm>
            <a:off x="8391431" y="2123823"/>
            <a:ext cx="2926533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DELIGHTERS:-</a:t>
            </a:r>
          </a:p>
          <a:p>
            <a:r>
              <a:rPr lang="en-US" sz="1800" b="1" dirty="0"/>
              <a:t>Create Musical timeline = create memories , feel nostalgia  </a:t>
            </a:r>
          </a:p>
          <a:p>
            <a:r>
              <a:rPr lang="en-US" sz="1800" b="1" dirty="0"/>
              <a:t>Be able to import playlists from friends and family, so better recommendations for what to hear</a:t>
            </a:r>
          </a:p>
          <a:p>
            <a:r>
              <a:rPr lang="en-US" sz="1800" b="1" dirty="0"/>
              <a:t>Hash tagging offline music for better content management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A3A9DF5-BEA8-49F9-8176-FD0D188E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570" y="4206622"/>
            <a:ext cx="3256060" cy="24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6EFB-58D7-4456-8CBA-6E474D3D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41917"/>
            <a:ext cx="10353761" cy="1326321"/>
          </a:xfrm>
        </p:spPr>
        <p:txBody>
          <a:bodyPr/>
          <a:lstStyle/>
          <a:p>
            <a:r>
              <a:rPr lang="en-US" dirty="0"/>
              <a:t>UNDERSTANDING PAINPOINTS</a:t>
            </a:r>
          </a:p>
        </p:txBody>
      </p:sp>
    </p:spTree>
    <p:extLst>
      <p:ext uri="{BB962C8B-B14F-4D97-AF65-F5344CB8AC3E}">
        <p14:creationId xmlns:p14="http://schemas.microsoft.com/office/powerpoint/2010/main" val="516380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0DB3-36EC-458E-8CDF-1F6CE322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0E85-65DA-46DD-BFEC-641343B2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000" y="1360256"/>
            <a:ext cx="6577389" cy="47644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22, Student – Graphics designer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Lives in Seattle with his roommate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media buff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shares his likes and dislikes,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Extrovert, loves to have followers, looks for cool factor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Music lover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POINT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Music apps don’t have good social integration. I have to </a:t>
            </a:r>
            <a:r>
              <a:rPr lang="en-US" sz="16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 for the weekend 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meet my friends </a:t>
            </a:r>
            <a:r>
              <a:rPr lang="en-US" sz="1600" dirty="0">
                <a:solidFill>
                  <a:srgbClr val="92D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talk about what we like and dislike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We might message and tell “Hey buddy check out this song” but that’s it !”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>
              <a:lnSpc>
                <a:spcPct val="110000"/>
              </a:lnSpc>
            </a:pPr>
            <a:endParaRPr lang="en-US" sz="1100" dirty="0"/>
          </a:p>
          <a:p>
            <a:pPr marL="0" indent="0">
              <a:lnSpc>
                <a:spcPct val="110000"/>
              </a:lnSpc>
              <a:buNone/>
            </a:pPr>
            <a:endParaRPr lang="en-US" sz="1100" dirty="0"/>
          </a:p>
        </p:txBody>
      </p:sp>
      <p:pic>
        <p:nvPicPr>
          <p:cNvPr id="6" name="Picture 5" descr="A picture containing person, book, library, shelf&#10;&#10;Description automatically generated">
            <a:extLst>
              <a:ext uri="{FF2B5EF4-FFF2-40B4-BE49-F238E27FC236}">
                <a16:creationId xmlns:a16="http://schemas.microsoft.com/office/drawing/2014/main" id="{97261DC3-06F3-4F92-8C0E-AD9379E5E9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2" r="4" b="4"/>
          <a:stretch/>
        </p:blipFill>
        <p:spPr>
          <a:xfrm>
            <a:off x="924444" y="1682410"/>
            <a:ext cx="3511778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00E79A-F97F-40D4-8569-8A689C1CB157}"/>
              </a:ext>
            </a:extLst>
          </p:cNvPr>
          <p:cNvSpPr/>
          <p:nvPr/>
        </p:nvSpPr>
        <p:spPr>
          <a:xfrm>
            <a:off x="913795" y="966493"/>
            <a:ext cx="1989647" cy="468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MEET BRIAN</a:t>
            </a:r>
          </a:p>
        </p:txBody>
      </p:sp>
    </p:spTree>
    <p:extLst>
      <p:ext uri="{BB962C8B-B14F-4D97-AF65-F5344CB8AC3E}">
        <p14:creationId xmlns:p14="http://schemas.microsoft.com/office/powerpoint/2010/main" val="263985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40DB3-36EC-458E-8CDF-1F6CE322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40E85-65DA-46DD-BFEC-641343B2F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03787"/>
            <a:ext cx="5016860" cy="498741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MEET JANE</a:t>
            </a:r>
          </a:p>
          <a:p>
            <a:pPr>
              <a:lnSpc>
                <a:spcPct val="110000"/>
              </a:lnSpc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18, Art Student lives in Sunnyvale with her parents.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Spends lot of time on Social media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Introvert, rarely shares her opinion publicly.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Music lover, does her Art work while listening to music.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Music is a very private experience for her, she believes people might judge her for her choices.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Loves creating memories.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POINT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Being an introvert she has a hard time getting in person music recommendations from friends. Usually lag behind in knowing what is trending in her group.  She doesn’t have time to create playlists.</a:t>
            </a:r>
          </a:p>
          <a:p>
            <a:pPr>
              <a:lnSpc>
                <a:spcPct val="110000"/>
              </a:lnSpc>
            </a:pPr>
            <a:endParaRPr lang="en-US" sz="1000" dirty="0"/>
          </a:p>
          <a:p>
            <a:pPr>
              <a:lnSpc>
                <a:spcPct val="110000"/>
              </a:lnSpc>
            </a:pPr>
            <a:endParaRPr lang="en-US" sz="1000" dirty="0"/>
          </a:p>
          <a:p>
            <a:pPr marL="0" indent="0">
              <a:lnSpc>
                <a:spcPct val="110000"/>
              </a:lnSpc>
              <a:buNone/>
            </a:pPr>
            <a:endParaRPr lang="en-US" sz="1000" dirty="0"/>
          </a:p>
        </p:txBody>
      </p:sp>
      <p:pic>
        <p:nvPicPr>
          <p:cNvPr id="5" name="Picture 4" descr="A person posing for a picture&#10;&#10;Description automatically generated">
            <a:extLst>
              <a:ext uri="{FF2B5EF4-FFF2-40B4-BE49-F238E27FC236}">
                <a16:creationId xmlns:a16="http://schemas.microsoft.com/office/drawing/2014/main" id="{A539D47C-C88D-4815-BF01-8C46931A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1474270"/>
            <a:ext cx="4833257" cy="3226199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1761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04F7-82C5-46FD-84E3-D50745AB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5394385"/>
          </a:xfrm>
        </p:spPr>
        <p:txBody>
          <a:bodyPr/>
          <a:lstStyle/>
          <a:p>
            <a:r>
              <a:rPr lang="en-US" dirty="0"/>
              <a:t>UNDERSTANDING FACEBOOK</a:t>
            </a:r>
          </a:p>
        </p:txBody>
      </p:sp>
    </p:spTree>
    <p:extLst>
      <p:ext uri="{BB962C8B-B14F-4D97-AF65-F5344CB8AC3E}">
        <p14:creationId xmlns:p14="http://schemas.microsoft.com/office/powerpoint/2010/main" val="322769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DAD3B8-0BFC-486E-96D3-CB2F0DF89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3112" b="314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07F53-940D-4254-ADFE-9D0DACB6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Facebook’s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AB8E6-4F4D-4D4C-83E1-5ADDFAD12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“Give </a:t>
            </a:r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people</a:t>
            </a:r>
            <a:r>
              <a:rPr lang="en-US" sz="4400" b="1" dirty="0"/>
              <a:t> the power to build </a:t>
            </a:r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community</a:t>
            </a:r>
            <a:r>
              <a:rPr lang="en-US" sz="4400" b="1" dirty="0"/>
              <a:t> and bring the world closer </a:t>
            </a:r>
            <a:r>
              <a:rPr lang="en-US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together</a:t>
            </a:r>
            <a:r>
              <a:rPr lang="en-US" sz="4400" b="1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3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:a16="http://schemas.microsoft.com/office/drawing/2014/main" id="{995DE66E-B972-4EDD-AC4C-729726D17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5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98A5DA-0924-4208-9D6C-C3CEFA90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INTRODUCING FACEBOOK’s  MUSIC BUDDY !!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7932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Office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Bookman Old Style</vt:lpstr>
      <vt:lpstr>Calibri</vt:lpstr>
      <vt:lpstr>Rockwell</vt:lpstr>
      <vt:lpstr>Tahoma</vt:lpstr>
      <vt:lpstr>Damask</vt:lpstr>
      <vt:lpstr>Music Buddy </vt:lpstr>
      <vt:lpstr>45 mins to Home ??</vt:lpstr>
      <vt:lpstr>Playlists have songs you don’t like !!  </vt:lpstr>
      <vt:lpstr>UNDERSTANDING PAINPOINTS</vt:lpstr>
      <vt:lpstr> </vt:lpstr>
      <vt:lpstr> </vt:lpstr>
      <vt:lpstr>UNDERSTANDING FACEBOOK</vt:lpstr>
      <vt:lpstr>Facebook’s MISSION</vt:lpstr>
      <vt:lpstr>INTRODUCING FACEBOOK’s  MUSIC BUDDY !! </vt:lpstr>
      <vt:lpstr>IT’s A MUSIC PLATFORM </vt:lpstr>
      <vt:lpstr>Is It worth it ??   Let’s explore music industry …</vt:lpstr>
      <vt:lpstr>MUSIC INDUSTRY TODAY</vt:lpstr>
      <vt:lpstr>INTERESTING FACTS</vt:lpstr>
      <vt:lpstr>HOW FREQUENTLY PEOPLE LISTEN TO MUSIC BY AGE</vt:lpstr>
      <vt:lpstr>REVENUE MODEL</vt:lpstr>
      <vt:lpstr>SUCCESS METRICS</vt:lpstr>
      <vt:lpstr> MVP plan </vt:lpstr>
      <vt:lpstr>NEXT PHASE</vt:lpstr>
      <vt:lpstr>GO TO MARKET STRATEGY</vt:lpstr>
      <vt:lpstr>PowerPoint Presentation</vt:lpstr>
      <vt:lpstr>GO TO MARKET STRATEGY- COMPETITIVE LANDSCAPE</vt:lpstr>
      <vt:lpstr>CHANNELS FOR PROMOTION</vt:lpstr>
      <vt:lpstr>PowerPoint Presentation</vt:lpstr>
      <vt:lpstr>APPENDIX</vt:lpstr>
      <vt:lpstr>Challenges FACED In OTHER MUSIC APPS BY FREE SUBSCRIBERS</vt:lpstr>
      <vt:lpstr>PAID MUSIC SUBSCRIBERS</vt:lpstr>
      <vt:lpstr>INTERNET USERS</vt:lpstr>
      <vt:lpstr>WEEKLY HOURS SPENT LISTENING TO MUSIC</vt:lpstr>
      <vt:lpstr>Streaming revenues in US</vt:lpstr>
      <vt:lpstr>Feature SET – KANO MODEL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Buddy </dc:title>
  <dc:creator>Richa Sahai</dc:creator>
  <cp:lastModifiedBy>Richa Sahai</cp:lastModifiedBy>
  <cp:revision>1</cp:revision>
  <dcterms:created xsi:type="dcterms:W3CDTF">2020-01-13T18:12:41Z</dcterms:created>
  <dcterms:modified xsi:type="dcterms:W3CDTF">2020-01-13T18:12:52Z</dcterms:modified>
</cp:coreProperties>
</file>